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3"/>
  </p:normalViewPr>
  <p:slideViewPr>
    <p:cSldViewPr snapToGrid="0" snapToObjects="1">
      <p:cViewPr varScale="1">
        <p:scale>
          <a:sx n="58" d="100"/>
          <a:sy n="58" d="100"/>
        </p:scale>
        <p:origin x="47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lnSpc>
                <a:spcPct val="100000"/>
              </a:lnSpc>
              <a:defRPr sz="11200" b="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39.png"/><Relationship Id="rId12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39.png"/><Relationship Id="rId10" Type="http://schemas.openxmlformats.org/officeDocument/2006/relationships/image" Target="../media/image52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jpeg"/><Relationship Id="rId5" Type="http://schemas.openxmlformats.org/officeDocument/2006/relationships/image" Target="../media/image60.gif"/><Relationship Id="rId4" Type="http://schemas.openxmlformats.org/officeDocument/2006/relationships/image" Target="../media/image57.t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png"/><Relationship Id="rId7" Type="http://schemas.openxmlformats.org/officeDocument/2006/relationships/image" Target="../media/image63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jpeg"/><Relationship Id="rId5" Type="http://schemas.openxmlformats.org/officeDocument/2006/relationships/image" Target="../media/image60.gif"/><Relationship Id="rId4" Type="http://schemas.openxmlformats.org/officeDocument/2006/relationships/image" Target="../media/image57.t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png"/><Relationship Id="rId7" Type="http://schemas.openxmlformats.org/officeDocument/2006/relationships/image" Target="../media/image63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jpeg"/><Relationship Id="rId5" Type="http://schemas.openxmlformats.org/officeDocument/2006/relationships/image" Target="../media/image60.gif"/><Relationship Id="rId10" Type="http://schemas.openxmlformats.org/officeDocument/2006/relationships/image" Target="../media/image65.png"/><Relationship Id="rId4" Type="http://schemas.openxmlformats.org/officeDocument/2006/relationships/image" Target="../media/image57.tif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agueteamlab.org/portfolio/where-is-rhessys-being-used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Lin and Band, Aug 2020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Lin and Band, Aug 2020</a:t>
            </a:r>
          </a:p>
        </p:txBody>
      </p:sp>
      <p:sp>
        <p:nvSpPr>
          <p:cNvPr id="161" name="RHESSys history, community, &amp; processes"/>
          <p:cNvSpPr txBox="1">
            <a:spLocks noGrp="1"/>
          </p:cNvSpPr>
          <p:nvPr>
            <p:ph type="ctrTitle"/>
          </p:nvPr>
        </p:nvSpPr>
        <p:spPr>
          <a:xfrm>
            <a:off x="1206496" y="2574991"/>
            <a:ext cx="20312755" cy="4648201"/>
          </a:xfrm>
          <a:prstGeom prst="rect">
            <a:avLst/>
          </a:prstGeom>
        </p:spPr>
        <p:txBody>
          <a:bodyPr/>
          <a:lstStyle/>
          <a:p>
            <a:r>
              <a:t>RHESSys history, community, &amp; processes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HESSys"/>
          <p:cNvSpPr txBox="1"/>
          <p:nvPr/>
        </p:nvSpPr>
        <p:spPr>
          <a:xfrm>
            <a:off x="884592" y="574468"/>
            <a:ext cx="4783139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b="1" spc="-170"/>
            </a:lvl1pPr>
          </a:lstStyle>
          <a:p>
            <a:r>
              <a:t>RHESSys</a:t>
            </a:r>
          </a:p>
        </p:txBody>
      </p:sp>
      <p:pic>
        <p:nvPicPr>
          <p:cNvPr id="3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94" y="2265511"/>
            <a:ext cx="10405438" cy="4224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4765" y="299313"/>
            <a:ext cx="4082296" cy="13117374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Line"/>
          <p:cNvSpPr/>
          <p:nvPr/>
        </p:nvSpPr>
        <p:spPr>
          <a:xfrm>
            <a:off x="10587051" y="6485863"/>
            <a:ext cx="2503474" cy="5621177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8084" y="3561602"/>
            <a:ext cx="6649508" cy="659279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20" name="Line"/>
          <p:cNvSpPr/>
          <p:nvPr/>
        </p:nvSpPr>
        <p:spPr>
          <a:xfrm>
            <a:off x="15288857" y="4490426"/>
            <a:ext cx="1962661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1" name="Rounded Rectangle"/>
          <p:cNvSpPr/>
          <p:nvPr/>
        </p:nvSpPr>
        <p:spPr>
          <a:xfrm>
            <a:off x="17699696" y="8886266"/>
            <a:ext cx="2144305" cy="804869"/>
          </a:xfrm>
          <a:prstGeom prst="roundRect">
            <a:avLst>
              <a:gd name="adj" fmla="val 23668"/>
            </a:avLst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22" name="Rounded Rectangle"/>
          <p:cNvSpPr/>
          <p:nvPr/>
        </p:nvSpPr>
        <p:spPr>
          <a:xfrm>
            <a:off x="13195935" y="11691190"/>
            <a:ext cx="2144305" cy="804869"/>
          </a:xfrm>
          <a:prstGeom prst="roundRect">
            <a:avLst>
              <a:gd name="adj" fmla="val 23668"/>
            </a:avLst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23" name="Rounded Rectangle"/>
          <p:cNvSpPr/>
          <p:nvPr/>
        </p:nvSpPr>
        <p:spPr>
          <a:xfrm>
            <a:off x="13195935" y="4138792"/>
            <a:ext cx="2144305" cy="804869"/>
          </a:xfrm>
          <a:prstGeom prst="roundRect">
            <a:avLst>
              <a:gd name="adj" fmla="val 23668"/>
            </a:avLst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RHESSys"/>
          <p:cNvSpPr txBox="1"/>
          <p:nvPr/>
        </p:nvSpPr>
        <p:spPr>
          <a:xfrm>
            <a:off x="884592" y="574468"/>
            <a:ext cx="4783139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b="1" spc="-170"/>
            </a:lvl1pPr>
          </a:lstStyle>
          <a:p>
            <a:r>
              <a:t>RHESSys</a:t>
            </a:r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50" y="2245466"/>
            <a:ext cx="10405438" cy="4224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820" y="365139"/>
            <a:ext cx="8757445" cy="1387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" descr="Image"/>
          <p:cNvPicPr>
            <a:picLocks noChangeAspect="1"/>
          </p:cNvPicPr>
          <p:nvPr/>
        </p:nvPicPr>
        <p:blipFill>
          <a:blip r:embed="rId4"/>
          <a:srcRect l="18250"/>
          <a:stretch>
            <a:fillRect/>
          </a:stretch>
        </p:blipFill>
        <p:spPr>
          <a:xfrm>
            <a:off x="11422948" y="2413793"/>
            <a:ext cx="12262956" cy="817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9112" y="3012871"/>
            <a:ext cx="7837570" cy="541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097" y="5272141"/>
            <a:ext cx="17542064" cy="81302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31" name="Line"/>
          <p:cNvSpPr/>
          <p:nvPr/>
        </p:nvSpPr>
        <p:spPr>
          <a:xfrm flipH="1">
            <a:off x="13728364" y="3687200"/>
            <a:ext cx="1461213" cy="14612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2" name="Line"/>
          <p:cNvSpPr/>
          <p:nvPr/>
        </p:nvSpPr>
        <p:spPr>
          <a:xfrm>
            <a:off x="17163679" y="1687882"/>
            <a:ext cx="1" cy="81756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RHESSys"/>
          <p:cNvSpPr txBox="1"/>
          <p:nvPr/>
        </p:nvSpPr>
        <p:spPr>
          <a:xfrm>
            <a:off x="884592" y="574468"/>
            <a:ext cx="4783139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b="1" spc="-170"/>
            </a:lvl1pPr>
          </a:lstStyle>
          <a:p>
            <a:r>
              <a:t>RHESSys</a:t>
            </a:r>
          </a:p>
        </p:txBody>
      </p:sp>
      <p:pic>
        <p:nvPicPr>
          <p:cNvPr id="3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443" y="1726223"/>
            <a:ext cx="11765498" cy="8783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3611" y="2447500"/>
            <a:ext cx="7196519" cy="621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1861" y="3591074"/>
            <a:ext cx="13421019" cy="249066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38" name="Image" descr="Image"/>
          <p:cNvPicPr>
            <a:picLocks noChangeAspect="1"/>
          </p:cNvPicPr>
          <p:nvPr/>
        </p:nvPicPr>
        <p:blipFill>
          <a:blip r:embed="rId5"/>
          <a:srcRect b="4561"/>
          <a:stretch>
            <a:fillRect/>
          </a:stretch>
        </p:blipFill>
        <p:spPr>
          <a:xfrm>
            <a:off x="315166" y="3003946"/>
            <a:ext cx="9921862" cy="7707998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Header file"/>
          <p:cNvSpPr txBox="1"/>
          <p:nvPr/>
        </p:nvSpPr>
        <p:spPr>
          <a:xfrm>
            <a:off x="641156" y="2406741"/>
            <a:ext cx="2484426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1"/>
            </a:lvl1pPr>
          </a:lstStyle>
          <a:p>
            <a:r>
              <a:t>Header file</a:t>
            </a:r>
          </a:p>
        </p:txBody>
      </p:sp>
      <p:sp>
        <p:nvSpPr>
          <p:cNvPr id="340" name="Worldfile"/>
          <p:cNvSpPr txBox="1"/>
          <p:nvPr/>
        </p:nvSpPr>
        <p:spPr>
          <a:xfrm>
            <a:off x="703723" y="10828154"/>
            <a:ext cx="20340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1"/>
            </a:lvl1pPr>
          </a:lstStyle>
          <a:p>
            <a:r>
              <a:t>Worldfile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6303" y="10786323"/>
            <a:ext cx="3997850" cy="2796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9171" y="165706"/>
            <a:ext cx="8757445" cy="1387624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Line"/>
          <p:cNvSpPr/>
          <p:nvPr/>
        </p:nvSpPr>
        <p:spPr>
          <a:xfrm>
            <a:off x="13877552" y="1482824"/>
            <a:ext cx="1" cy="4550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361" name="Group"/>
          <p:cNvGrpSpPr/>
          <p:nvPr/>
        </p:nvGrpSpPr>
        <p:grpSpPr>
          <a:xfrm>
            <a:off x="11955931" y="7366796"/>
            <a:ext cx="11538590" cy="3992677"/>
            <a:chOff x="0" y="0"/>
            <a:chExt cx="11538588" cy="3992675"/>
          </a:xfrm>
        </p:grpSpPr>
        <p:pic>
          <p:nvPicPr>
            <p:cNvPr id="344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6892034" cy="530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5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07120" y="832333"/>
              <a:ext cx="6892035" cy="5265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6" name="Image" descr="Imag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44817" y="1661092"/>
              <a:ext cx="6579219" cy="6212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7" name="Image" descr="Image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58943" y="2594412"/>
              <a:ext cx="6356497" cy="6311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8" name="Image" descr="Image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59370" y="3537591"/>
              <a:ext cx="6579219" cy="455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51" name="Group"/>
            <p:cNvGrpSpPr/>
            <p:nvPr/>
          </p:nvGrpSpPr>
          <p:grpSpPr>
            <a:xfrm>
              <a:off x="493803" y="535329"/>
              <a:ext cx="704916" cy="560296"/>
              <a:chOff x="0" y="0"/>
              <a:chExt cx="704914" cy="560295"/>
            </a:xfrm>
          </p:grpSpPr>
          <p:sp>
            <p:nvSpPr>
              <p:cNvPr id="349" name="Line"/>
              <p:cNvSpPr/>
              <p:nvPr/>
            </p:nvSpPr>
            <p:spPr>
              <a:xfrm flipV="1">
                <a:off x="0" y="560295"/>
                <a:ext cx="70491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50" name="Line"/>
              <p:cNvSpPr/>
              <p:nvPr/>
            </p:nvSpPr>
            <p:spPr>
              <a:xfrm flipH="1">
                <a:off x="19610" y="0"/>
                <a:ext cx="1" cy="53015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54" name="Group"/>
            <p:cNvGrpSpPr/>
            <p:nvPr/>
          </p:nvGrpSpPr>
          <p:grpSpPr>
            <a:xfrm>
              <a:off x="1737657" y="1414057"/>
              <a:ext cx="704916" cy="560296"/>
              <a:chOff x="0" y="0"/>
              <a:chExt cx="704914" cy="560295"/>
            </a:xfrm>
          </p:grpSpPr>
          <p:sp>
            <p:nvSpPr>
              <p:cNvPr id="352" name="Line"/>
              <p:cNvSpPr/>
              <p:nvPr/>
            </p:nvSpPr>
            <p:spPr>
              <a:xfrm flipV="1">
                <a:off x="0" y="560295"/>
                <a:ext cx="70491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53" name="Line"/>
              <p:cNvSpPr/>
              <p:nvPr/>
            </p:nvSpPr>
            <p:spPr>
              <a:xfrm flipH="1">
                <a:off x="19610" y="0"/>
                <a:ext cx="1" cy="53015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57" name="Group"/>
            <p:cNvGrpSpPr/>
            <p:nvPr/>
          </p:nvGrpSpPr>
          <p:grpSpPr>
            <a:xfrm>
              <a:off x="3033480" y="2314264"/>
              <a:ext cx="704916" cy="560296"/>
              <a:chOff x="0" y="0"/>
              <a:chExt cx="704914" cy="560295"/>
            </a:xfrm>
          </p:grpSpPr>
          <p:sp>
            <p:nvSpPr>
              <p:cNvPr id="355" name="Line"/>
              <p:cNvSpPr/>
              <p:nvPr/>
            </p:nvSpPr>
            <p:spPr>
              <a:xfrm flipV="1">
                <a:off x="0" y="560295"/>
                <a:ext cx="70491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56" name="Line"/>
              <p:cNvSpPr/>
              <p:nvPr/>
            </p:nvSpPr>
            <p:spPr>
              <a:xfrm flipH="1">
                <a:off x="19610" y="0"/>
                <a:ext cx="1" cy="53015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60" name="Group"/>
            <p:cNvGrpSpPr/>
            <p:nvPr/>
          </p:nvGrpSpPr>
          <p:grpSpPr>
            <a:xfrm>
              <a:off x="4300680" y="3235948"/>
              <a:ext cx="704916" cy="560297"/>
              <a:chOff x="0" y="0"/>
              <a:chExt cx="704914" cy="560295"/>
            </a:xfrm>
          </p:grpSpPr>
          <p:sp>
            <p:nvSpPr>
              <p:cNvPr id="358" name="Line"/>
              <p:cNvSpPr/>
              <p:nvPr/>
            </p:nvSpPr>
            <p:spPr>
              <a:xfrm flipV="1">
                <a:off x="0" y="560295"/>
                <a:ext cx="70491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59" name="Line"/>
              <p:cNvSpPr/>
              <p:nvPr/>
            </p:nvSpPr>
            <p:spPr>
              <a:xfrm flipH="1">
                <a:off x="19610" y="0"/>
                <a:ext cx="1" cy="53015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HESSys"/>
          <p:cNvSpPr txBox="1"/>
          <p:nvPr/>
        </p:nvSpPr>
        <p:spPr>
          <a:xfrm>
            <a:off x="884592" y="574468"/>
            <a:ext cx="4783139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b="1" spc="-170"/>
            </a:lvl1pPr>
          </a:lstStyle>
          <a:p>
            <a:r>
              <a:t>RHESSys</a:t>
            </a: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443" y="1726223"/>
            <a:ext cx="11765498" cy="8783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3611" y="2447500"/>
            <a:ext cx="7196519" cy="621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1861" y="3591074"/>
            <a:ext cx="13421019" cy="249066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6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171" y="165706"/>
            <a:ext cx="8757445" cy="1387624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Line"/>
          <p:cNvSpPr/>
          <p:nvPr/>
        </p:nvSpPr>
        <p:spPr>
          <a:xfrm>
            <a:off x="13877552" y="1482824"/>
            <a:ext cx="1" cy="4550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386" name="Group"/>
          <p:cNvGrpSpPr/>
          <p:nvPr/>
        </p:nvGrpSpPr>
        <p:grpSpPr>
          <a:xfrm>
            <a:off x="11955931" y="7366796"/>
            <a:ext cx="11538590" cy="3992677"/>
            <a:chOff x="0" y="0"/>
            <a:chExt cx="11538588" cy="3992675"/>
          </a:xfrm>
        </p:grpSpPr>
        <p:pic>
          <p:nvPicPr>
            <p:cNvPr id="369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6892034" cy="530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0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07120" y="832333"/>
              <a:ext cx="6892035" cy="5265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1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4817" y="1661092"/>
              <a:ext cx="6579219" cy="6212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2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58943" y="2594412"/>
              <a:ext cx="6356497" cy="6311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3" name="Image" descr="Imag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59370" y="3537591"/>
              <a:ext cx="6579219" cy="455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6" name="Group"/>
            <p:cNvGrpSpPr/>
            <p:nvPr/>
          </p:nvGrpSpPr>
          <p:grpSpPr>
            <a:xfrm>
              <a:off x="493803" y="535329"/>
              <a:ext cx="704916" cy="560296"/>
              <a:chOff x="0" y="0"/>
              <a:chExt cx="704914" cy="560295"/>
            </a:xfrm>
          </p:grpSpPr>
          <p:sp>
            <p:nvSpPr>
              <p:cNvPr id="374" name="Line"/>
              <p:cNvSpPr/>
              <p:nvPr/>
            </p:nvSpPr>
            <p:spPr>
              <a:xfrm flipV="1">
                <a:off x="0" y="560295"/>
                <a:ext cx="70491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75" name="Line"/>
              <p:cNvSpPr/>
              <p:nvPr/>
            </p:nvSpPr>
            <p:spPr>
              <a:xfrm flipH="1">
                <a:off x="19610" y="0"/>
                <a:ext cx="1" cy="53015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79" name="Group"/>
            <p:cNvGrpSpPr/>
            <p:nvPr/>
          </p:nvGrpSpPr>
          <p:grpSpPr>
            <a:xfrm>
              <a:off x="1737657" y="1414057"/>
              <a:ext cx="704916" cy="560296"/>
              <a:chOff x="0" y="0"/>
              <a:chExt cx="704914" cy="560295"/>
            </a:xfrm>
          </p:grpSpPr>
          <p:sp>
            <p:nvSpPr>
              <p:cNvPr id="377" name="Line"/>
              <p:cNvSpPr/>
              <p:nvPr/>
            </p:nvSpPr>
            <p:spPr>
              <a:xfrm flipV="1">
                <a:off x="0" y="560295"/>
                <a:ext cx="70491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78" name="Line"/>
              <p:cNvSpPr/>
              <p:nvPr/>
            </p:nvSpPr>
            <p:spPr>
              <a:xfrm flipH="1">
                <a:off x="19610" y="0"/>
                <a:ext cx="1" cy="53015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82" name="Group"/>
            <p:cNvGrpSpPr/>
            <p:nvPr/>
          </p:nvGrpSpPr>
          <p:grpSpPr>
            <a:xfrm>
              <a:off x="3033480" y="2314264"/>
              <a:ext cx="704916" cy="560296"/>
              <a:chOff x="0" y="0"/>
              <a:chExt cx="704914" cy="560295"/>
            </a:xfrm>
          </p:grpSpPr>
          <p:sp>
            <p:nvSpPr>
              <p:cNvPr id="380" name="Line"/>
              <p:cNvSpPr/>
              <p:nvPr/>
            </p:nvSpPr>
            <p:spPr>
              <a:xfrm flipV="1">
                <a:off x="0" y="560295"/>
                <a:ext cx="70491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81" name="Line"/>
              <p:cNvSpPr/>
              <p:nvPr/>
            </p:nvSpPr>
            <p:spPr>
              <a:xfrm flipH="1">
                <a:off x="19610" y="0"/>
                <a:ext cx="1" cy="53015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85" name="Group"/>
            <p:cNvGrpSpPr/>
            <p:nvPr/>
          </p:nvGrpSpPr>
          <p:grpSpPr>
            <a:xfrm>
              <a:off x="4300680" y="3235948"/>
              <a:ext cx="704916" cy="560297"/>
              <a:chOff x="0" y="0"/>
              <a:chExt cx="704914" cy="560295"/>
            </a:xfrm>
          </p:grpSpPr>
          <p:sp>
            <p:nvSpPr>
              <p:cNvPr id="383" name="Line"/>
              <p:cNvSpPr/>
              <p:nvPr/>
            </p:nvSpPr>
            <p:spPr>
              <a:xfrm flipV="1">
                <a:off x="0" y="560295"/>
                <a:ext cx="70491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84" name="Line"/>
              <p:cNvSpPr/>
              <p:nvPr/>
            </p:nvSpPr>
            <p:spPr>
              <a:xfrm flipH="1">
                <a:off x="19610" y="0"/>
                <a:ext cx="1" cy="53015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</p:grpSp>
      <p:pic>
        <p:nvPicPr>
          <p:cNvPr id="387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1642" y="9760479"/>
            <a:ext cx="9841739" cy="70876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88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7983" y="5003355"/>
            <a:ext cx="9193575" cy="3709290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Flowtable"/>
          <p:cNvSpPr txBox="1"/>
          <p:nvPr/>
        </p:nvSpPr>
        <p:spPr>
          <a:xfrm>
            <a:off x="662634" y="4253846"/>
            <a:ext cx="2237995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1"/>
            </a:lvl1pPr>
          </a:lstStyle>
          <a:p>
            <a:r>
              <a:t>Flowtable</a:t>
            </a:r>
          </a:p>
        </p:txBody>
      </p:sp>
      <p:grpSp>
        <p:nvGrpSpPr>
          <p:cNvPr id="392" name="Group"/>
          <p:cNvGrpSpPr/>
          <p:nvPr/>
        </p:nvGrpSpPr>
        <p:grpSpPr>
          <a:xfrm>
            <a:off x="11223624" y="7895093"/>
            <a:ext cx="968377" cy="3709289"/>
            <a:chOff x="0" y="0"/>
            <a:chExt cx="968375" cy="3709288"/>
          </a:xfrm>
        </p:grpSpPr>
        <p:sp>
          <p:nvSpPr>
            <p:cNvPr id="390" name="Line"/>
            <p:cNvSpPr/>
            <p:nvPr/>
          </p:nvSpPr>
          <p:spPr>
            <a:xfrm flipH="1">
              <a:off x="968375" y="0"/>
              <a:ext cx="1" cy="370928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91" name="Line"/>
            <p:cNvSpPr/>
            <p:nvPr/>
          </p:nvSpPr>
          <p:spPr>
            <a:xfrm flipH="1" flipV="1">
              <a:off x="0" y="2732134"/>
              <a:ext cx="957404" cy="9574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atch"/>
          <p:cNvSpPr txBox="1"/>
          <p:nvPr/>
        </p:nvSpPr>
        <p:spPr>
          <a:xfrm>
            <a:off x="1077894" y="531512"/>
            <a:ext cx="2985771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b="1" spc="-170"/>
            </a:lvl1pPr>
          </a:lstStyle>
          <a:p>
            <a:r>
              <a:t>Patch</a:t>
            </a:r>
          </a:p>
        </p:txBody>
      </p:sp>
      <p:pic>
        <p:nvPicPr>
          <p:cNvPr id="3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164" y="648702"/>
            <a:ext cx="5000813" cy="745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213" y="167266"/>
            <a:ext cx="2474736" cy="1708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" descr="Image"/>
          <p:cNvPicPr>
            <a:picLocks noChangeAspect="1"/>
          </p:cNvPicPr>
          <p:nvPr/>
        </p:nvPicPr>
        <p:blipFill>
          <a:blip r:embed="rId4"/>
          <a:srcRect l="39970" t="3127" r="2542" b="3127"/>
          <a:stretch>
            <a:fillRect/>
          </a:stretch>
        </p:blipFill>
        <p:spPr>
          <a:xfrm>
            <a:off x="5747524" y="4568423"/>
            <a:ext cx="4315329" cy="5285632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urface water (detention)"/>
          <p:cNvSpPr/>
          <p:nvPr/>
        </p:nvSpPr>
        <p:spPr>
          <a:xfrm>
            <a:off x="1895085" y="6714638"/>
            <a:ext cx="3085864" cy="1129396"/>
          </a:xfrm>
          <a:prstGeom prst="rect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Surface water (detention)</a:t>
            </a:r>
          </a:p>
        </p:txBody>
      </p:sp>
      <p:sp>
        <p:nvSpPr>
          <p:cNvPr id="399" name="Rectangle"/>
          <p:cNvSpPr/>
          <p:nvPr/>
        </p:nvSpPr>
        <p:spPr>
          <a:xfrm>
            <a:off x="2587499" y="7857236"/>
            <a:ext cx="7209678" cy="298261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0" name="Line"/>
          <p:cNvSpPr/>
          <p:nvPr/>
        </p:nvSpPr>
        <p:spPr>
          <a:xfrm>
            <a:off x="6629874" y="4525724"/>
            <a:ext cx="1" cy="64861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1" name="Precipitation"/>
          <p:cNvSpPr txBox="1"/>
          <p:nvPr/>
        </p:nvSpPr>
        <p:spPr>
          <a:xfrm>
            <a:off x="6162554" y="4159015"/>
            <a:ext cx="93464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Precipitation </a:t>
            </a:r>
          </a:p>
        </p:txBody>
      </p:sp>
      <p:sp>
        <p:nvSpPr>
          <p:cNvPr id="402" name="Canopy interception"/>
          <p:cNvSpPr txBox="1"/>
          <p:nvPr/>
        </p:nvSpPr>
        <p:spPr>
          <a:xfrm>
            <a:off x="6838222" y="5319372"/>
            <a:ext cx="1020962" cy="50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Canopy interception</a:t>
            </a:r>
          </a:p>
        </p:txBody>
      </p:sp>
      <p:sp>
        <p:nvSpPr>
          <p:cNvPr id="403" name="Line"/>
          <p:cNvSpPr/>
          <p:nvPr/>
        </p:nvSpPr>
        <p:spPr>
          <a:xfrm flipH="1">
            <a:off x="4501038" y="6281311"/>
            <a:ext cx="2128837" cy="65549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4" name="Throughfall"/>
          <p:cNvSpPr txBox="1"/>
          <p:nvPr/>
        </p:nvSpPr>
        <p:spPr>
          <a:xfrm rot="20580000">
            <a:off x="5071844" y="6382525"/>
            <a:ext cx="81059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Throughfall</a:t>
            </a:r>
          </a:p>
        </p:txBody>
      </p:sp>
      <p:sp>
        <p:nvSpPr>
          <p:cNvPr id="405" name="Line"/>
          <p:cNvSpPr/>
          <p:nvPr/>
        </p:nvSpPr>
        <p:spPr>
          <a:xfrm flipH="1">
            <a:off x="1328453" y="7226190"/>
            <a:ext cx="1" cy="50949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6" name="Hillslope GW"/>
          <p:cNvSpPr txBox="1"/>
          <p:nvPr/>
        </p:nvSpPr>
        <p:spPr>
          <a:xfrm>
            <a:off x="6147410" y="12428730"/>
            <a:ext cx="9649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Hillslope GW</a:t>
            </a:r>
          </a:p>
        </p:txBody>
      </p:sp>
      <p:sp>
        <p:nvSpPr>
          <p:cNvPr id="407" name="Rooting depth"/>
          <p:cNvSpPr txBox="1"/>
          <p:nvPr/>
        </p:nvSpPr>
        <p:spPr>
          <a:xfrm>
            <a:off x="8722386" y="9735549"/>
            <a:ext cx="99610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Rooting depth</a:t>
            </a:r>
          </a:p>
        </p:txBody>
      </p:sp>
      <p:sp>
        <p:nvSpPr>
          <p:cNvPr id="408" name="Line"/>
          <p:cNvSpPr/>
          <p:nvPr/>
        </p:nvSpPr>
        <p:spPr>
          <a:xfrm>
            <a:off x="2655573" y="9996712"/>
            <a:ext cx="7073529" cy="1"/>
          </a:xfrm>
          <a:prstGeom prst="line">
            <a:avLst/>
          </a:prstGeom>
          <a:ln w="25400">
            <a:solidFill>
              <a:srgbClr val="D5D5D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9" name="Transpiration"/>
          <p:cNvSpPr txBox="1"/>
          <p:nvPr/>
        </p:nvSpPr>
        <p:spPr>
          <a:xfrm>
            <a:off x="8034678" y="3799254"/>
            <a:ext cx="926977" cy="27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Transpiration</a:t>
            </a:r>
          </a:p>
        </p:txBody>
      </p:sp>
      <p:sp>
        <p:nvSpPr>
          <p:cNvPr id="410" name="RZ water (RZ storage)"/>
          <p:cNvSpPr txBox="1"/>
          <p:nvPr/>
        </p:nvSpPr>
        <p:spPr>
          <a:xfrm>
            <a:off x="3513553" y="9028815"/>
            <a:ext cx="177353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RZ water (RZ storage)</a:t>
            </a:r>
          </a:p>
        </p:txBody>
      </p:sp>
      <p:sp>
        <p:nvSpPr>
          <p:cNvPr id="453" name="Connection Line"/>
          <p:cNvSpPr/>
          <p:nvPr/>
        </p:nvSpPr>
        <p:spPr>
          <a:xfrm>
            <a:off x="5695585" y="4107688"/>
            <a:ext cx="2731135" cy="5739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3771" y="20154"/>
                  <a:pt x="20971" y="12954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12" name="Evaporation"/>
          <p:cNvSpPr txBox="1"/>
          <p:nvPr/>
        </p:nvSpPr>
        <p:spPr>
          <a:xfrm>
            <a:off x="7384360" y="4135804"/>
            <a:ext cx="850925" cy="27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Evaporation</a:t>
            </a:r>
          </a:p>
        </p:txBody>
      </p:sp>
      <p:sp>
        <p:nvSpPr>
          <p:cNvPr id="413" name="Line"/>
          <p:cNvSpPr/>
          <p:nvPr/>
        </p:nvSpPr>
        <p:spPr>
          <a:xfrm flipV="1">
            <a:off x="7905135" y="4373031"/>
            <a:ext cx="1" cy="2794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4" name="litter interception"/>
          <p:cNvSpPr/>
          <p:nvPr/>
        </p:nvSpPr>
        <p:spPr>
          <a:xfrm>
            <a:off x="2531613" y="7460064"/>
            <a:ext cx="2449336" cy="37177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litter interception</a:t>
            </a:r>
          </a:p>
        </p:txBody>
      </p:sp>
      <p:sp>
        <p:nvSpPr>
          <p:cNvPr id="415" name="Returnflow"/>
          <p:cNvSpPr txBox="1"/>
          <p:nvPr/>
        </p:nvSpPr>
        <p:spPr>
          <a:xfrm>
            <a:off x="5140689" y="6880010"/>
            <a:ext cx="853605" cy="27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Returnflow </a:t>
            </a:r>
          </a:p>
        </p:txBody>
      </p:sp>
      <p:sp>
        <p:nvSpPr>
          <p:cNvPr id="416" name="Line"/>
          <p:cNvSpPr/>
          <p:nvPr/>
        </p:nvSpPr>
        <p:spPr>
          <a:xfrm>
            <a:off x="5037231" y="7142508"/>
            <a:ext cx="623095" cy="1410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"/>
                </a:moveTo>
                <a:lnTo>
                  <a:pt x="21600" y="0"/>
                </a:lnTo>
                <a:lnTo>
                  <a:pt x="21318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17" name="Rectangle"/>
          <p:cNvSpPr/>
          <p:nvPr/>
        </p:nvSpPr>
        <p:spPr>
          <a:xfrm>
            <a:off x="2587499" y="10845027"/>
            <a:ext cx="7209678" cy="1240592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18" name="Line"/>
          <p:cNvSpPr/>
          <p:nvPr/>
        </p:nvSpPr>
        <p:spPr>
          <a:xfrm>
            <a:off x="2652395" y="7957753"/>
            <a:ext cx="7060710" cy="2769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1" y="4784"/>
                </a:lnTo>
                <a:lnTo>
                  <a:pt x="917" y="9003"/>
                </a:lnTo>
                <a:lnTo>
                  <a:pt x="2676" y="13222"/>
                </a:lnTo>
                <a:lnTo>
                  <a:pt x="5684" y="17475"/>
                </a:lnTo>
                <a:lnTo>
                  <a:pt x="8371" y="19798"/>
                </a:lnTo>
                <a:lnTo>
                  <a:pt x="10865" y="20703"/>
                </a:lnTo>
                <a:lnTo>
                  <a:pt x="14194" y="21305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9" name="Line"/>
          <p:cNvSpPr/>
          <p:nvPr/>
        </p:nvSpPr>
        <p:spPr>
          <a:xfrm>
            <a:off x="3954005" y="10418108"/>
            <a:ext cx="1" cy="86944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20" name="FC"/>
          <p:cNvSpPr txBox="1"/>
          <p:nvPr/>
        </p:nvSpPr>
        <p:spPr>
          <a:xfrm>
            <a:off x="2722713" y="9664888"/>
            <a:ext cx="35704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FC</a:t>
            </a:r>
          </a:p>
        </p:txBody>
      </p:sp>
      <p:sp>
        <p:nvSpPr>
          <p:cNvPr id="421" name="Cap. Rise"/>
          <p:cNvSpPr txBox="1"/>
          <p:nvPr/>
        </p:nvSpPr>
        <p:spPr>
          <a:xfrm>
            <a:off x="3442179" y="10229473"/>
            <a:ext cx="52481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Cap. Rise</a:t>
            </a:r>
          </a:p>
        </p:txBody>
      </p:sp>
      <p:sp>
        <p:nvSpPr>
          <p:cNvPr id="422" name="Drainage"/>
          <p:cNvSpPr txBox="1"/>
          <p:nvPr/>
        </p:nvSpPr>
        <p:spPr>
          <a:xfrm>
            <a:off x="4058548" y="10969662"/>
            <a:ext cx="758739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Drainage</a:t>
            </a:r>
          </a:p>
        </p:txBody>
      </p:sp>
      <p:sp>
        <p:nvSpPr>
          <p:cNvPr id="423" name="Intermission water (unsat storage)"/>
          <p:cNvSpPr txBox="1"/>
          <p:nvPr/>
        </p:nvSpPr>
        <p:spPr>
          <a:xfrm>
            <a:off x="6511154" y="10197116"/>
            <a:ext cx="259733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Intermission water (unsat storage)</a:t>
            </a:r>
          </a:p>
        </p:txBody>
      </p:sp>
      <p:sp>
        <p:nvSpPr>
          <p:cNvPr id="424" name="(unsat FC)"/>
          <p:cNvSpPr txBox="1"/>
          <p:nvPr/>
        </p:nvSpPr>
        <p:spPr>
          <a:xfrm>
            <a:off x="2769283" y="10063660"/>
            <a:ext cx="599629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9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(unsat FC)</a:t>
            </a:r>
          </a:p>
        </p:txBody>
      </p:sp>
      <p:sp>
        <p:nvSpPr>
          <p:cNvPr id="425" name="(rz FC)"/>
          <p:cNvSpPr txBox="1"/>
          <p:nvPr/>
        </p:nvSpPr>
        <p:spPr>
          <a:xfrm>
            <a:off x="2677516" y="9342315"/>
            <a:ext cx="44743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9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(rz FC)</a:t>
            </a:r>
          </a:p>
        </p:txBody>
      </p:sp>
      <p:sp>
        <p:nvSpPr>
          <p:cNvPr id="426" name="Line"/>
          <p:cNvSpPr/>
          <p:nvPr/>
        </p:nvSpPr>
        <p:spPr>
          <a:xfrm>
            <a:off x="7666233" y="11829276"/>
            <a:ext cx="1" cy="7455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27" name="Rectangle"/>
          <p:cNvSpPr/>
          <p:nvPr/>
        </p:nvSpPr>
        <p:spPr>
          <a:xfrm>
            <a:off x="1060336" y="12097025"/>
            <a:ext cx="8757409" cy="8440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28" name="Soil depth"/>
          <p:cNvSpPr txBox="1"/>
          <p:nvPr/>
        </p:nvSpPr>
        <p:spPr>
          <a:xfrm>
            <a:off x="8628552" y="11835835"/>
            <a:ext cx="89936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Soil depth</a:t>
            </a:r>
          </a:p>
        </p:txBody>
      </p:sp>
      <p:sp>
        <p:nvSpPr>
          <p:cNvPr id="429" name="Infiltration"/>
          <p:cNvSpPr txBox="1"/>
          <p:nvPr/>
        </p:nvSpPr>
        <p:spPr>
          <a:xfrm rot="16200000">
            <a:off x="5076569" y="7830504"/>
            <a:ext cx="801143" cy="27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Infiltration </a:t>
            </a:r>
          </a:p>
        </p:txBody>
      </p:sp>
      <p:sp>
        <p:nvSpPr>
          <p:cNvPr id="430" name="Line"/>
          <p:cNvSpPr/>
          <p:nvPr/>
        </p:nvSpPr>
        <p:spPr>
          <a:xfrm>
            <a:off x="5176084" y="9809833"/>
            <a:ext cx="1" cy="39717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31" name="(Rz Drain)"/>
          <p:cNvSpPr txBox="1"/>
          <p:nvPr/>
        </p:nvSpPr>
        <p:spPr>
          <a:xfrm>
            <a:off x="4587539" y="9710149"/>
            <a:ext cx="598625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9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(Rz Drain)</a:t>
            </a:r>
          </a:p>
        </p:txBody>
      </p:sp>
      <p:sp>
        <p:nvSpPr>
          <p:cNvPr id="432" name="(Unsat Drain)"/>
          <p:cNvSpPr txBox="1"/>
          <p:nvPr/>
        </p:nvSpPr>
        <p:spPr>
          <a:xfrm>
            <a:off x="4062508" y="11182962"/>
            <a:ext cx="75082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9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(Unsat Drain)</a:t>
            </a:r>
          </a:p>
        </p:txBody>
      </p:sp>
      <p:sp>
        <p:nvSpPr>
          <p:cNvPr id="433" name="Line"/>
          <p:cNvSpPr/>
          <p:nvPr/>
        </p:nvSpPr>
        <p:spPr>
          <a:xfrm flipH="1">
            <a:off x="1821432" y="9215679"/>
            <a:ext cx="339304" cy="2889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512" extrusionOk="0">
                <a:moveTo>
                  <a:pt x="3288" y="21218"/>
                </a:moveTo>
                <a:cubicBezTo>
                  <a:pt x="5460" y="21543"/>
                  <a:pt x="7840" y="21600"/>
                  <a:pt x="10100" y="21381"/>
                </a:cubicBezTo>
                <a:cubicBezTo>
                  <a:pt x="12623" y="21137"/>
                  <a:pt x="14851" y="20564"/>
                  <a:pt x="16408" y="19759"/>
                </a:cubicBezTo>
                <a:cubicBezTo>
                  <a:pt x="17792" y="19038"/>
                  <a:pt x="18893" y="18243"/>
                  <a:pt x="19677" y="17398"/>
                </a:cubicBezTo>
                <a:cubicBezTo>
                  <a:pt x="20508" y="16502"/>
                  <a:pt x="20972" y="15561"/>
                  <a:pt x="21052" y="14610"/>
                </a:cubicBezTo>
                <a:cubicBezTo>
                  <a:pt x="21403" y="13241"/>
                  <a:pt x="21583" y="11867"/>
                  <a:pt x="21592" y="10493"/>
                </a:cubicBezTo>
                <a:cubicBezTo>
                  <a:pt x="21600" y="9221"/>
                  <a:pt x="21461" y="7949"/>
                  <a:pt x="21177" y="6682"/>
                </a:cubicBezTo>
                <a:cubicBezTo>
                  <a:pt x="20581" y="5563"/>
                  <a:pt x="19418" y="4501"/>
                  <a:pt x="17754" y="3556"/>
                </a:cubicBezTo>
                <a:cubicBezTo>
                  <a:pt x="16064" y="2597"/>
                  <a:pt x="13893" y="1779"/>
                  <a:pt x="11368" y="1151"/>
                </a:cubicBezTo>
                <a:lnTo>
                  <a:pt x="0" y="0"/>
                </a:lnTo>
              </a:path>
            </a:pathLst>
          </a:custGeom>
          <a:ln w="254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2554860" y="7844536"/>
            <a:ext cx="1" cy="300801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5" name="Unsaturation Zone"/>
          <p:cNvSpPr txBox="1"/>
          <p:nvPr/>
        </p:nvSpPr>
        <p:spPr>
          <a:xfrm rot="16200000">
            <a:off x="1402011" y="9196141"/>
            <a:ext cx="1829615" cy="304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Unsaturation Zone</a:t>
            </a:r>
          </a:p>
        </p:txBody>
      </p:sp>
      <p:sp>
        <p:nvSpPr>
          <p:cNvPr id="436" name="GW2Riparian"/>
          <p:cNvSpPr txBox="1"/>
          <p:nvPr/>
        </p:nvSpPr>
        <p:spPr>
          <a:xfrm rot="16200000">
            <a:off x="1404709" y="10652547"/>
            <a:ext cx="115479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GW2Riparian </a:t>
            </a:r>
          </a:p>
        </p:txBody>
      </p:sp>
      <p:sp>
        <p:nvSpPr>
          <p:cNvPr id="437" name="Line"/>
          <p:cNvSpPr/>
          <p:nvPr/>
        </p:nvSpPr>
        <p:spPr>
          <a:xfrm flipH="1">
            <a:off x="1306818" y="7211214"/>
            <a:ext cx="4474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38" name="Rounded Rectangle"/>
          <p:cNvSpPr/>
          <p:nvPr/>
        </p:nvSpPr>
        <p:spPr>
          <a:xfrm>
            <a:off x="11315429" y="93933"/>
            <a:ext cx="2144305" cy="682077"/>
          </a:xfrm>
          <a:prstGeom prst="roundRect">
            <a:avLst>
              <a:gd name="adj" fmla="val 27929"/>
            </a:avLst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39" name="Daily precipitation comes from zone and station time series…"/>
          <p:cNvSpPr txBox="1"/>
          <p:nvPr/>
        </p:nvSpPr>
        <p:spPr>
          <a:xfrm>
            <a:off x="11584361" y="2208430"/>
            <a:ext cx="11443844" cy="528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Daily precipitation comes from zone and station time series</a:t>
            </a:r>
          </a:p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 fixed sized canopy store to hold canopy interception</a:t>
            </a:r>
          </a:p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Throughfall to non-fixed sized surface detention </a:t>
            </a:r>
          </a:p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Water holding capacity is within surface detention</a:t>
            </a:r>
          </a:p>
          <a:p>
            <a:pPr marL="990600" lvl="1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Litter interception</a:t>
            </a:r>
          </a:p>
          <a:p>
            <a:pPr marL="990600" lvl="1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Urban impervious surface water detention</a:t>
            </a:r>
          </a:p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Detention - Litter interception is subject to infiltration</a:t>
            </a:r>
          </a:p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Detention - Litter interception - infiltration is subject to surface lateral transport</a:t>
            </a:r>
          </a:p>
        </p:txBody>
      </p:sp>
      <p:pic>
        <p:nvPicPr>
          <p:cNvPr id="44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4131" y="8002657"/>
            <a:ext cx="9488373" cy="13303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5" name="Group"/>
          <p:cNvGrpSpPr/>
          <p:nvPr/>
        </p:nvGrpSpPr>
        <p:grpSpPr>
          <a:xfrm>
            <a:off x="11652652" y="9982785"/>
            <a:ext cx="5367571" cy="2321574"/>
            <a:chOff x="0" y="495611"/>
            <a:chExt cx="5367569" cy="2321573"/>
          </a:xfrm>
        </p:grpSpPr>
        <p:sp>
          <p:nvSpPr>
            <p:cNvPr id="441" name="Rain intensity"/>
            <p:cNvSpPr/>
            <p:nvPr/>
          </p:nvSpPr>
          <p:spPr>
            <a:xfrm>
              <a:off x="0" y="508000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1200"/>
                </a:spcBef>
                <a:defRPr sz="3000">
                  <a:solidFill>
                    <a:srgbClr val="92929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Rain intensity</a:t>
              </a:r>
            </a:p>
          </p:txBody>
        </p:sp>
        <p:sp>
          <p:nvSpPr>
            <p:cNvPr id="442" name="Soil vertical conductivity"/>
            <p:cNvSpPr/>
            <p:nvPr/>
          </p:nvSpPr>
          <p:spPr>
            <a:xfrm>
              <a:off x="3158565" y="508000"/>
              <a:ext cx="220900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1200"/>
                </a:spcBef>
                <a:defRPr sz="3000">
                  <a:solidFill>
                    <a:srgbClr val="92929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Soil vertical conductivity</a:t>
              </a:r>
            </a:p>
          </p:txBody>
        </p:sp>
        <p:sp>
          <p:nvSpPr>
            <p:cNvPr id="443" name="infil. = Precip * (1-%imp.)"/>
            <p:cNvSpPr/>
            <p:nvPr/>
          </p:nvSpPr>
          <p:spPr>
            <a:xfrm>
              <a:off x="903778" y="154718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1200"/>
                </a:spcBef>
                <a:defRPr sz="3000">
                  <a:solidFill>
                    <a:srgbClr val="92929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infil. = Precip * (1-%imp.)</a:t>
              </a:r>
            </a:p>
          </p:txBody>
        </p:sp>
        <p:sp>
          <p:nvSpPr>
            <p:cNvPr id="444" name="&lt;"/>
            <p:cNvSpPr/>
            <p:nvPr/>
          </p:nvSpPr>
          <p:spPr>
            <a:xfrm>
              <a:off x="2466961" y="49561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1200"/>
                </a:spcBef>
                <a:defRPr sz="4100" b="1">
                  <a:solidFill>
                    <a:srgbClr val="92929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&lt;</a:t>
              </a:r>
            </a:p>
          </p:txBody>
        </p:sp>
      </p:grpSp>
      <p:grpSp>
        <p:nvGrpSpPr>
          <p:cNvPr id="449" name="Group"/>
          <p:cNvGrpSpPr/>
          <p:nvPr/>
        </p:nvGrpSpPr>
        <p:grpSpPr>
          <a:xfrm>
            <a:off x="18294508" y="10166500"/>
            <a:ext cx="5364920" cy="1282389"/>
            <a:chOff x="0" y="500546"/>
            <a:chExt cx="5364918" cy="1282388"/>
          </a:xfrm>
        </p:grpSpPr>
        <p:sp>
          <p:nvSpPr>
            <p:cNvPr id="446" name="Rain intensity"/>
            <p:cNvSpPr/>
            <p:nvPr/>
          </p:nvSpPr>
          <p:spPr>
            <a:xfrm>
              <a:off x="0" y="512934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1200"/>
                </a:spcBef>
                <a:defRPr sz="3000">
                  <a:solidFill>
                    <a:srgbClr val="92929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Rain intensity</a:t>
              </a:r>
            </a:p>
          </p:txBody>
        </p:sp>
        <p:sp>
          <p:nvSpPr>
            <p:cNvPr id="447" name="Soil vertical conductivity"/>
            <p:cNvSpPr/>
            <p:nvPr/>
          </p:nvSpPr>
          <p:spPr>
            <a:xfrm>
              <a:off x="2947954" y="508000"/>
              <a:ext cx="241696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1200"/>
                </a:spcBef>
                <a:defRPr sz="3000">
                  <a:solidFill>
                    <a:srgbClr val="92929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Soil vertical conductivity</a:t>
              </a:r>
            </a:p>
          </p:txBody>
        </p:sp>
        <p:sp>
          <p:nvSpPr>
            <p:cNvPr id="448" name="&gt;"/>
            <p:cNvSpPr/>
            <p:nvPr/>
          </p:nvSpPr>
          <p:spPr>
            <a:xfrm>
              <a:off x="2466961" y="50054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1200"/>
                </a:spcBef>
                <a:defRPr sz="4100" b="1">
                  <a:solidFill>
                    <a:srgbClr val="92929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&gt;</a:t>
              </a:r>
            </a:p>
          </p:txBody>
        </p:sp>
      </p:grpSp>
      <p:pic>
        <p:nvPicPr>
          <p:cNvPr id="45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80884" y="10881244"/>
            <a:ext cx="5192168" cy="750676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This runs in daily; it will be balanced by return flow, drainage, and lateral transport"/>
          <p:cNvSpPr txBox="1"/>
          <p:nvPr/>
        </p:nvSpPr>
        <p:spPr>
          <a:xfrm>
            <a:off x="11706207" y="11633908"/>
            <a:ext cx="5192169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00000"/>
              </a:lnSpc>
              <a:spcBef>
                <a:spcPts val="1200"/>
              </a:spcBef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This runs in daily; it will be balanced by return flow, drainage, and lateral transport </a:t>
            </a:r>
          </a:p>
        </p:txBody>
      </p:sp>
      <p:sp>
        <p:nvSpPr>
          <p:cNvPr id="452" name="Rounded Rectangle"/>
          <p:cNvSpPr/>
          <p:nvPr/>
        </p:nvSpPr>
        <p:spPr>
          <a:xfrm>
            <a:off x="11616111" y="9432611"/>
            <a:ext cx="5372361" cy="2101724"/>
          </a:xfrm>
          <a:prstGeom prst="roundRect">
            <a:avLst>
              <a:gd name="adj" fmla="val 9064"/>
            </a:avLst>
          </a:prstGeom>
          <a:ln w="127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atch"/>
          <p:cNvSpPr txBox="1"/>
          <p:nvPr/>
        </p:nvSpPr>
        <p:spPr>
          <a:xfrm>
            <a:off x="1077894" y="531512"/>
            <a:ext cx="2985771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b="1" spc="-170"/>
            </a:lvl1pPr>
          </a:lstStyle>
          <a:p>
            <a:r>
              <a:t>Patch</a:t>
            </a:r>
          </a:p>
        </p:txBody>
      </p:sp>
      <p:pic>
        <p:nvPicPr>
          <p:cNvPr id="4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164" y="648702"/>
            <a:ext cx="5000813" cy="745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213" y="167266"/>
            <a:ext cx="2474736" cy="1708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Image" descr="Image"/>
          <p:cNvPicPr>
            <a:picLocks noChangeAspect="1"/>
          </p:cNvPicPr>
          <p:nvPr/>
        </p:nvPicPr>
        <p:blipFill>
          <a:blip r:embed="rId4"/>
          <a:srcRect l="39970" t="3127" r="2542" b="3127"/>
          <a:stretch>
            <a:fillRect/>
          </a:stretch>
        </p:blipFill>
        <p:spPr>
          <a:xfrm>
            <a:off x="5747524" y="4568423"/>
            <a:ext cx="4315329" cy="5285632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Surface water (detention)"/>
          <p:cNvSpPr/>
          <p:nvPr/>
        </p:nvSpPr>
        <p:spPr>
          <a:xfrm>
            <a:off x="1895085" y="6714638"/>
            <a:ext cx="3085864" cy="1129396"/>
          </a:xfrm>
          <a:prstGeom prst="rect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Surface water (detention)</a:t>
            </a:r>
          </a:p>
        </p:txBody>
      </p:sp>
      <p:sp>
        <p:nvSpPr>
          <p:cNvPr id="460" name="Rectangle"/>
          <p:cNvSpPr/>
          <p:nvPr/>
        </p:nvSpPr>
        <p:spPr>
          <a:xfrm>
            <a:off x="2587499" y="7857236"/>
            <a:ext cx="7209678" cy="298261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61" name="Line"/>
          <p:cNvSpPr/>
          <p:nvPr/>
        </p:nvSpPr>
        <p:spPr>
          <a:xfrm>
            <a:off x="6629874" y="4525724"/>
            <a:ext cx="1" cy="64861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62" name="Precipitation"/>
          <p:cNvSpPr txBox="1"/>
          <p:nvPr/>
        </p:nvSpPr>
        <p:spPr>
          <a:xfrm>
            <a:off x="6162554" y="4159015"/>
            <a:ext cx="93464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Precipitation </a:t>
            </a:r>
          </a:p>
        </p:txBody>
      </p:sp>
      <p:sp>
        <p:nvSpPr>
          <p:cNvPr id="463" name="Canopy interception"/>
          <p:cNvSpPr txBox="1"/>
          <p:nvPr/>
        </p:nvSpPr>
        <p:spPr>
          <a:xfrm>
            <a:off x="6838222" y="5319372"/>
            <a:ext cx="1020962" cy="50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Canopy interception</a:t>
            </a:r>
          </a:p>
        </p:txBody>
      </p:sp>
      <p:sp>
        <p:nvSpPr>
          <p:cNvPr id="464" name="Line"/>
          <p:cNvSpPr/>
          <p:nvPr/>
        </p:nvSpPr>
        <p:spPr>
          <a:xfrm flipH="1">
            <a:off x="4501038" y="6281311"/>
            <a:ext cx="2128837" cy="65549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65" name="Throughfall"/>
          <p:cNvSpPr txBox="1"/>
          <p:nvPr/>
        </p:nvSpPr>
        <p:spPr>
          <a:xfrm rot="20580000">
            <a:off x="5071844" y="6382525"/>
            <a:ext cx="81059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Throughfall</a:t>
            </a:r>
          </a:p>
        </p:txBody>
      </p:sp>
      <p:sp>
        <p:nvSpPr>
          <p:cNvPr id="466" name="Line"/>
          <p:cNvSpPr/>
          <p:nvPr/>
        </p:nvSpPr>
        <p:spPr>
          <a:xfrm flipH="1">
            <a:off x="1328453" y="7226190"/>
            <a:ext cx="1" cy="50949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67" name="Hillslope GW"/>
          <p:cNvSpPr txBox="1"/>
          <p:nvPr/>
        </p:nvSpPr>
        <p:spPr>
          <a:xfrm>
            <a:off x="6147410" y="12428730"/>
            <a:ext cx="9649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Hillslope GW</a:t>
            </a:r>
          </a:p>
        </p:txBody>
      </p:sp>
      <p:sp>
        <p:nvSpPr>
          <p:cNvPr id="468" name="Rooting depth"/>
          <p:cNvSpPr txBox="1"/>
          <p:nvPr/>
        </p:nvSpPr>
        <p:spPr>
          <a:xfrm>
            <a:off x="8722386" y="9735549"/>
            <a:ext cx="99610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Rooting depth</a:t>
            </a:r>
          </a:p>
        </p:txBody>
      </p:sp>
      <p:sp>
        <p:nvSpPr>
          <p:cNvPr id="469" name="Line"/>
          <p:cNvSpPr/>
          <p:nvPr/>
        </p:nvSpPr>
        <p:spPr>
          <a:xfrm>
            <a:off x="2655573" y="9996712"/>
            <a:ext cx="7073529" cy="1"/>
          </a:xfrm>
          <a:prstGeom prst="line">
            <a:avLst/>
          </a:prstGeom>
          <a:ln w="25400">
            <a:solidFill>
              <a:srgbClr val="D5D5D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70" name="Transpiration"/>
          <p:cNvSpPr txBox="1"/>
          <p:nvPr/>
        </p:nvSpPr>
        <p:spPr>
          <a:xfrm>
            <a:off x="8034678" y="3799254"/>
            <a:ext cx="926977" cy="27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Transpiration</a:t>
            </a:r>
          </a:p>
        </p:txBody>
      </p:sp>
      <p:sp>
        <p:nvSpPr>
          <p:cNvPr id="471" name="RZ water (RZ storage)"/>
          <p:cNvSpPr txBox="1"/>
          <p:nvPr/>
        </p:nvSpPr>
        <p:spPr>
          <a:xfrm>
            <a:off x="3513553" y="9028815"/>
            <a:ext cx="177353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RZ water (RZ storage)</a:t>
            </a:r>
          </a:p>
        </p:txBody>
      </p:sp>
      <p:sp>
        <p:nvSpPr>
          <p:cNvPr id="501" name="Connection Line"/>
          <p:cNvSpPr/>
          <p:nvPr/>
        </p:nvSpPr>
        <p:spPr>
          <a:xfrm>
            <a:off x="5695585" y="4107688"/>
            <a:ext cx="2731135" cy="5739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3771" y="20154"/>
                  <a:pt x="20971" y="12954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73" name="Evaporation"/>
          <p:cNvSpPr txBox="1"/>
          <p:nvPr/>
        </p:nvSpPr>
        <p:spPr>
          <a:xfrm>
            <a:off x="7384360" y="4135804"/>
            <a:ext cx="850925" cy="27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Evaporation</a:t>
            </a:r>
          </a:p>
        </p:txBody>
      </p:sp>
      <p:sp>
        <p:nvSpPr>
          <p:cNvPr id="474" name="Line"/>
          <p:cNvSpPr/>
          <p:nvPr/>
        </p:nvSpPr>
        <p:spPr>
          <a:xfrm flipV="1">
            <a:off x="7905135" y="4373031"/>
            <a:ext cx="1" cy="2794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75" name="litter interception"/>
          <p:cNvSpPr/>
          <p:nvPr/>
        </p:nvSpPr>
        <p:spPr>
          <a:xfrm>
            <a:off x="2531613" y="7460064"/>
            <a:ext cx="2449336" cy="37177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litter interception</a:t>
            </a:r>
          </a:p>
        </p:txBody>
      </p:sp>
      <p:sp>
        <p:nvSpPr>
          <p:cNvPr id="476" name="Returnflow"/>
          <p:cNvSpPr txBox="1"/>
          <p:nvPr/>
        </p:nvSpPr>
        <p:spPr>
          <a:xfrm>
            <a:off x="5140689" y="6880010"/>
            <a:ext cx="853605" cy="27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Returnflow </a:t>
            </a:r>
          </a:p>
        </p:txBody>
      </p:sp>
      <p:sp>
        <p:nvSpPr>
          <p:cNvPr id="477" name="Line"/>
          <p:cNvSpPr/>
          <p:nvPr/>
        </p:nvSpPr>
        <p:spPr>
          <a:xfrm>
            <a:off x="5037231" y="7142508"/>
            <a:ext cx="623095" cy="1410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"/>
                </a:moveTo>
                <a:lnTo>
                  <a:pt x="21600" y="0"/>
                </a:lnTo>
                <a:lnTo>
                  <a:pt x="21318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78" name="Rectangle"/>
          <p:cNvSpPr/>
          <p:nvPr/>
        </p:nvSpPr>
        <p:spPr>
          <a:xfrm>
            <a:off x="2587499" y="10851253"/>
            <a:ext cx="7209678" cy="1234367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79" name="Line"/>
          <p:cNvSpPr/>
          <p:nvPr/>
        </p:nvSpPr>
        <p:spPr>
          <a:xfrm>
            <a:off x="2652395" y="7957753"/>
            <a:ext cx="7060710" cy="2769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1" y="4784"/>
                </a:lnTo>
                <a:lnTo>
                  <a:pt x="917" y="9003"/>
                </a:lnTo>
                <a:lnTo>
                  <a:pt x="2676" y="13222"/>
                </a:lnTo>
                <a:lnTo>
                  <a:pt x="5684" y="17475"/>
                </a:lnTo>
                <a:lnTo>
                  <a:pt x="8371" y="19798"/>
                </a:lnTo>
                <a:lnTo>
                  <a:pt x="10865" y="20703"/>
                </a:lnTo>
                <a:lnTo>
                  <a:pt x="14194" y="21305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80" name="Line"/>
          <p:cNvSpPr/>
          <p:nvPr/>
        </p:nvSpPr>
        <p:spPr>
          <a:xfrm>
            <a:off x="3954005" y="10418108"/>
            <a:ext cx="1" cy="86944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1" name="FC"/>
          <p:cNvSpPr txBox="1"/>
          <p:nvPr/>
        </p:nvSpPr>
        <p:spPr>
          <a:xfrm>
            <a:off x="2722713" y="9664888"/>
            <a:ext cx="35704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FC</a:t>
            </a:r>
          </a:p>
        </p:txBody>
      </p:sp>
      <p:sp>
        <p:nvSpPr>
          <p:cNvPr id="482" name="Cap. Rise"/>
          <p:cNvSpPr txBox="1"/>
          <p:nvPr/>
        </p:nvSpPr>
        <p:spPr>
          <a:xfrm>
            <a:off x="3442179" y="10229473"/>
            <a:ext cx="52481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Cap. Rise</a:t>
            </a:r>
          </a:p>
        </p:txBody>
      </p:sp>
      <p:sp>
        <p:nvSpPr>
          <p:cNvPr id="483" name="Drainage"/>
          <p:cNvSpPr txBox="1"/>
          <p:nvPr/>
        </p:nvSpPr>
        <p:spPr>
          <a:xfrm>
            <a:off x="4058548" y="10969662"/>
            <a:ext cx="758739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Drainage</a:t>
            </a:r>
          </a:p>
        </p:txBody>
      </p:sp>
      <p:sp>
        <p:nvSpPr>
          <p:cNvPr id="484" name="Intermission water (unsat storage)"/>
          <p:cNvSpPr txBox="1"/>
          <p:nvPr/>
        </p:nvSpPr>
        <p:spPr>
          <a:xfrm>
            <a:off x="6511154" y="10197116"/>
            <a:ext cx="259733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Intermission water (unsat storage)</a:t>
            </a:r>
          </a:p>
        </p:txBody>
      </p:sp>
      <p:sp>
        <p:nvSpPr>
          <p:cNvPr id="485" name="(unsat FC)"/>
          <p:cNvSpPr txBox="1"/>
          <p:nvPr/>
        </p:nvSpPr>
        <p:spPr>
          <a:xfrm>
            <a:off x="2769283" y="10063660"/>
            <a:ext cx="599629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9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(unsat FC)</a:t>
            </a:r>
          </a:p>
        </p:txBody>
      </p:sp>
      <p:sp>
        <p:nvSpPr>
          <p:cNvPr id="486" name="(rz FC)"/>
          <p:cNvSpPr txBox="1"/>
          <p:nvPr/>
        </p:nvSpPr>
        <p:spPr>
          <a:xfrm>
            <a:off x="2677516" y="9342315"/>
            <a:ext cx="44743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9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(rz FC)</a:t>
            </a:r>
          </a:p>
        </p:txBody>
      </p:sp>
      <p:sp>
        <p:nvSpPr>
          <p:cNvPr id="487" name="Line"/>
          <p:cNvSpPr/>
          <p:nvPr/>
        </p:nvSpPr>
        <p:spPr>
          <a:xfrm>
            <a:off x="7666233" y="11829276"/>
            <a:ext cx="1" cy="7455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8" name="Rectangle"/>
          <p:cNvSpPr/>
          <p:nvPr/>
        </p:nvSpPr>
        <p:spPr>
          <a:xfrm>
            <a:off x="1060336" y="12097025"/>
            <a:ext cx="8757409" cy="8440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9" name="Soil depth"/>
          <p:cNvSpPr txBox="1"/>
          <p:nvPr/>
        </p:nvSpPr>
        <p:spPr>
          <a:xfrm>
            <a:off x="8628552" y="11835835"/>
            <a:ext cx="89936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Soil depth</a:t>
            </a:r>
          </a:p>
        </p:txBody>
      </p:sp>
      <p:sp>
        <p:nvSpPr>
          <p:cNvPr id="490" name="Infiltration"/>
          <p:cNvSpPr txBox="1"/>
          <p:nvPr/>
        </p:nvSpPr>
        <p:spPr>
          <a:xfrm rot="16200000">
            <a:off x="5076569" y="7830504"/>
            <a:ext cx="801143" cy="27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Infiltration </a:t>
            </a:r>
          </a:p>
        </p:txBody>
      </p:sp>
      <p:sp>
        <p:nvSpPr>
          <p:cNvPr id="491" name="Line"/>
          <p:cNvSpPr/>
          <p:nvPr/>
        </p:nvSpPr>
        <p:spPr>
          <a:xfrm>
            <a:off x="5176084" y="9809833"/>
            <a:ext cx="1" cy="39717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92" name="(Rz Drain)"/>
          <p:cNvSpPr txBox="1"/>
          <p:nvPr/>
        </p:nvSpPr>
        <p:spPr>
          <a:xfrm>
            <a:off x="4587539" y="9710149"/>
            <a:ext cx="598625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9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(Rz Drain)</a:t>
            </a:r>
          </a:p>
        </p:txBody>
      </p:sp>
      <p:sp>
        <p:nvSpPr>
          <p:cNvPr id="493" name="(Unsat Drain)"/>
          <p:cNvSpPr txBox="1"/>
          <p:nvPr/>
        </p:nvSpPr>
        <p:spPr>
          <a:xfrm>
            <a:off x="4062508" y="11182962"/>
            <a:ext cx="75082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9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(Unsat Drain)</a:t>
            </a:r>
          </a:p>
        </p:txBody>
      </p:sp>
      <p:sp>
        <p:nvSpPr>
          <p:cNvPr id="494" name="Line"/>
          <p:cNvSpPr/>
          <p:nvPr/>
        </p:nvSpPr>
        <p:spPr>
          <a:xfrm flipH="1">
            <a:off x="1821432" y="9215679"/>
            <a:ext cx="339304" cy="2889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512" extrusionOk="0">
                <a:moveTo>
                  <a:pt x="3288" y="21218"/>
                </a:moveTo>
                <a:cubicBezTo>
                  <a:pt x="5460" y="21543"/>
                  <a:pt x="7840" y="21600"/>
                  <a:pt x="10100" y="21381"/>
                </a:cubicBezTo>
                <a:cubicBezTo>
                  <a:pt x="12623" y="21137"/>
                  <a:pt x="14851" y="20564"/>
                  <a:pt x="16408" y="19759"/>
                </a:cubicBezTo>
                <a:cubicBezTo>
                  <a:pt x="17792" y="19038"/>
                  <a:pt x="18893" y="18243"/>
                  <a:pt x="19677" y="17398"/>
                </a:cubicBezTo>
                <a:cubicBezTo>
                  <a:pt x="20508" y="16502"/>
                  <a:pt x="20972" y="15561"/>
                  <a:pt x="21052" y="14610"/>
                </a:cubicBezTo>
                <a:cubicBezTo>
                  <a:pt x="21403" y="13241"/>
                  <a:pt x="21583" y="11867"/>
                  <a:pt x="21592" y="10493"/>
                </a:cubicBezTo>
                <a:cubicBezTo>
                  <a:pt x="21600" y="9221"/>
                  <a:pt x="21461" y="7949"/>
                  <a:pt x="21177" y="6682"/>
                </a:cubicBezTo>
                <a:cubicBezTo>
                  <a:pt x="20581" y="5563"/>
                  <a:pt x="19418" y="4501"/>
                  <a:pt x="17754" y="3556"/>
                </a:cubicBezTo>
                <a:cubicBezTo>
                  <a:pt x="16064" y="2597"/>
                  <a:pt x="13893" y="1779"/>
                  <a:pt x="11368" y="1151"/>
                </a:cubicBezTo>
                <a:lnTo>
                  <a:pt x="0" y="0"/>
                </a:lnTo>
              </a:path>
            </a:pathLst>
          </a:custGeom>
          <a:ln w="254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95" name="Line"/>
          <p:cNvSpPr/>
          <p:nvPr/>
        </p:nvSpPr>
        <p:spPr>
          <a:xfrm flipV="1">
            <a:off x="2554860" y="7844536"/>
            <a:ext cx="1" cy="300801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96" name="Unsaturation Zone"/>
          <p:cNvSpPr txBox="1"/>
          <p:nvPr/>
        </p:nvSpPr>
        <p:spPr>
          <a:xfrm rot="16200000">
            <a:off x="1402011" y="9196141"/>
            <a:ext cx="1829615" cy="304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Unsaturation Zone</a:t>
            </a:r>
          </a:p>
        </p:txBody>
      </p:sp>
      <p:sp>
        <p:nvSpPr>
          <p:cNvPr id="497" name="GW2Riparian"/>
          <p:cNvSpPr txBox="1"/>
          <p:nvPr/>
        </p:nvSpPr>
        <p:spPr>
          <a:xfrm rot="16200000">
            <a:off x="1404709" y="10652547"/>
            <a:ext cx="115479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GW2Riparian </a:t>
            </a:r>
          </a:p>
        </p:txBody>
      </p:sp>
      <p:sp>
        <p:nvSpPr>
          <p:cNvPr id="498" name="Line"/>
          <p:cNvSpPr/>
          <p:nvPr/>
        </p:nvSpPr>
        <p:spPr>
          <a:xfrm flipH="1">
            <a:off x="1306818" y="7211214"/>
            <a:ext cx="4474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99" name="Rounded Rectangle"/>
          <p:cNvSpPr/>
          <p:nvPr/>
        </p:nvSpPr>
        <p:spPr>
          <a:xfrm>
            <a:off x="11315429" y="93933"/>
            <a:ext cx="2144305" cy="682077"/>
          </a:xfrm>
          <a:prstGeom prst="roundRect">
            <a:avLst>
              <a:gd name="adj" fmla="val 27929"/>
            </a:avLst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00" name="Unsaturation zone is partitioned into two zones:…"/>
          <p:cNvSpPr txBox="1"/>
          <p:nvPr/>
        </p:nvSpPr>
        <p:spPr>
          <a:xfrm>
            <a:off x="11052488" y="2524780"/>
            <a:ext cx="12212442" cy="817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Unsaturation zone is partitioned into two zones:</a:t>
            </a:r>
          </a:p>
          <a:p>
            <a:pPr marL="990600" lvl="1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“Root zone” (a fixed depth, e.g., 0.6 - 1 m)</a:t>
            </a:r>
          </a:p>
          <a:p>
            <a:pPr marL="990600" lvl="1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Intermission zone (may not exist if water table rises)</a:t>
            </a:r>
          </a:p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Vegetation can access water within the “root zone”</a:t>
            </a:r>
          </a:p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Unsaturation Soil water  = root zone water + intermission zone water</a:t>
            </a:r>
          </a:p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unsaturation Soil water &gt; FC(water table depth) -&gt; drainage (from unsaturation to saturation zones)</a:t>
            </a:r>
          </a:p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unsaturation Soil water &lt; FC(water table depth) -&gt; capillary rise (from saturation to unsaturation zones and distributed to root zone and intermission zone </a:t>
            </a:r>
          </a:p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Saturation zone was used be assumed bottomless or very deep but is now bounded by a spatially distributed finite soil depth (extracted, interpolated, and calibrated)</a:t>
            </a:r>
          </a:p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RHESSys also has snowpack accumulation and melting processes but not mentioned or graphically represented here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atch"/>
          <p:cNvSpPr txBox="1"/>
          <p:nvPr/>
        </p:nvSpPr>
        <p:spPr>
          <a:xfrm>
            <a:off x="1077894" y="531512"/>
            <a:ext cx="2985771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b="1" spc="-170"/>
            </a:lvl1pPr>
          </a:lstStyle>
          <a:p>
            <a:r>
              <a:t>Patch</a:t>
            </a:r>
          </a:p>
        </p:txBody>
      </p:sp>
      <p:pic>
        <p:nvPicPr>
          <p:cNvPr id="5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164" y="648702"/>
            <a:ext cx="5000813" cy="745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213" y="167266"/>
            <a:ext cx="2474736" cy="1708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Image" descr="Image"/>
          <p:cNvPicPr>
            <a:picLocks noChangeAspect="1"/>
          </p:cNvPicPr>
          <p:nvPr/>
        </p:nvPicPr>
        <p:blipFill>
          <a:blip r:embed="rId4"/>
          <a:srcRect l="39970" t="3127" r="2542" b="3127"/>
          <a:stretch>
            <a:fillRect/>
          </a:stretch>
        </p:blipFill>
        <p:spPr>
          <a:xfrm>
            <a:off x="5747524" y="4568423"/>
            <a:ext cx="4315329" cy="5285632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Surface water (detention)"/>
          <p:cNvSpPr/>
          <p:nvPr/>
        </p:nvSpPr>
        <p:spPr>
          <a:xfrm>
            <a:off x="1895085" y="6714638"/>
            <a:ext cx="3085864" cy="1129396"/>
          </a:xfrm>
          <a:prstGeom prst="rect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Surface water (detention)</a:t>
            </a:r>
          </a:p>
        </p:txBody>
      </p:sp>
      <p:sp>
        <p:nvSpPr>
          <p:cNvPr id="508" name="Rectangle"/>
          <p:cNvSpPr/>
          <p:nvPr/>
        </p:nvSpPr>
        <p:spPr>
          <a:xfrm>
            <a:off x="2587499" y="7857236"/>
            <a:ext cx="7209678" cy="298261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09" name="Line"/>
          <p:cNvSpPr/>
          <p:nvPr/>
        </p:nvSpPr>
        <p:spPr>
          <a:xfrm>
            <a:off x="6629874" y="4525724"/>
            <a:ext cx="1" cy="64861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10" name="Precipitation"/>
          <p:cNvSpPr txBox="1"/>
          <p:nvPr/>
        </p:nvSpPr>
        <p:spPr>
          <a:xfrm>
            <a:off x="6162554" y="4159015"/>
            <a:ext cx="93464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Precipitation </a:t>
            </a:r>
          </a:p>
        </p:txBody>
      </p:sp>
      <p:sp>
        <p:nvSpPr>
          <p:cNvPr id="511" name="Canopy interception"/>
          <p:cNvSpPr txBox="1"/>
          <p:nvPr/>
        </p:nvSpPr>
        <p:spPr>
          <a:xfrm>
            <a:off x="6838222" y="5319372"/>
            <a:ext cx="1020962" cy="50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Canopy interception</a:t>
            </a:r>
          </a:p>
        </p:txBody>
      </p:sp>
      <p:sp>
        <p:nvSpPr>
          <p:cNvPr id="512" name="Line"/>
          <p:cNvSpPr/>
          <p:nvPr/>
        </p:nvSpPr>
        <p:spPr>
          <a:xfrm flipH="1">
            <a:off x="4501038" y="6281311"/>
            <a:ext cx="2128837" cy="65549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13" name="Throughfall"/>
          <p:cNvSpPr txBox="1"/>
          <p:nvPr/>
        </p:nvSpPr>
        <p:spPr>
          <a:xfrm rot="20580000">
            <a:off x="5071844" y="6382525"/>
            <a:ext cx="81059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Throughfall</a:t>
            </a:r>
          </a:p>
        </p:txBody>
      </p:sp>
      <p:sp>
        <p:nvSpPr>
          <p:cNvPr id="514" name="Line"/>
          <p:cNvSpPr/>
          <p:nvPr/>
        </p:nvSpPr>
        <p:spPr>
          <a:xfrm flipH="1">
            <a:off x="1328453" y="7226190"/>
            <a:ext cx="1" cy="50949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15" name="Hillslope GW"/>
          <p:cNvSpPr txBox="1"/>
          <p:nvPr/>
        </p:nvSpPr>
        <p:spPr>
          <a:xfrm>
            <a:off x="6147410" y="12428730"/>
            <a:ext cx="9649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Hillslope GW</a:t>
            </a:r>
          </a:p>
        </p:txBody>
      </p:sp>
      <p:sp>
        <p:nvSpPr>
          <p:cNvPr id="516" name="Rooting depth"/>
          <p:cNvSpPr txBox="1"/>
          <p:nvPr/>
        </p:nvSpPr>
        <p:spPr>
          <a:xfrm>
            <a:off x="8722386" y="9735549"/>
            <a:ext cx="99610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Rooting depth</a:t>
            </a:r>
          </a:p>
        </p:txBody>
      </p:sp>
      <p:sp>
        <p:nvSpPr>
          <p:cNvPr id="517" name="Line"/>
          <p:cNvSpPr/>
          <p:nvPr/>
        </p:nvSpPr>
        <p:spPr>
          <a:xfrm>
            <a:off x="2655573" y="9996712"/>
            <a:ext cx="7073529" cy="1"/>
          </a:xfrm>
          <a:prstGeom prst="line">
            <a:avLst/>
          </a:prstGeom>
          <a:ln w="25400">
            <a:solidFill>
              <a:srgbClr val="D5D5D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18" name="Transpiration"/>
          <p:cNvSpPr txBox="1"/>
          <p:nvPr/>
        </p:nvSpPr>
        <p:spPr>
          <a:xfrm>
            <a:off x="8034678" y="3799254"/>
            <a:ext cx="926977" cy="27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Transpiration</a:t>
            </a:r>
          </a:p>
        </p:txBody>
      </p:sp>
      <p:sp>
        <p:nvSpPr>
          <p:cNvPr id="519" name="RZ water (RZ storage)"/>
          <p:cNvSpPr txBox="1"/>
          <p:nvPr/>
        </p:nvSpPr>
        <p:spPr>
          <a:xfrm>
            <a:off x="3513553" y="9028815"/>
            <a:ext cx="177353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RZ water (RZ storage)</a:t>
            </a:r>
          </a:p>
        </p:txBody>
      </p:sp>
      <p:sp>
        <p:nvSpPr>
          <p:cNvPr id="553" name="Connection Line"/>
          <p:cNvSpPr/>
          <p:nvPr/>
        </p:nvSpPr>
        <p:spPr>
          <a:xfrm>
            <a:off x="5695585" y="4107688"/>
            <a:ext cx="2731135" cy="5739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3771" y="20154"/>
                  <a:pt x="20971" y="12954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21" name="Evaporation"/>
          <p:cNvSpPr txBox="1"/>
          <p:nvPr/>
        </p:nvSpPr>
        <p:spPr>
          <a:xfrm>
            <a:off x="7384360" y="4135804"/>
            <a:ext cx="850925" cy="27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Evaporation</a:t>
            </a:r>
          </a:p>
        </p:txBody>
      </p:sp>
      <p:sp>
        <p:nvSpPr>
          <p:cNvPr id="522" name="Line"/>
          <p:cNvSpPr/>
          <p:nvPr/>
        </p:nvSpPr>
        <p:spPr>
          <a:xfrm flipV="1">
            <a:off x="7905135" y="4373031"/>
            <a:ext cx="1" cy="2794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23" name="litter interception"/>
          <p:cNvSpPr/>
          <p:nvPr/>
        </p:nvSpPr>
        <p:spPr>
          <a:xfrm>
            <a:off x="2531613" y="7460064"/>
            <a:ext cx="2449336" cy="37177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litter interception</a:t>
            </a:r>
          </a:p>
        </p:txBody>
      </p:sp>
      <p:sp>
        <p:nvSpPr>
          <p:cNvPr id="524" name="Returnflow"/>
          <p:cNvSpPr txBox="1"/>
          <p:nvPr/>
        </p:nvSpPr>
        <p:spPr>
          <a:xfrm>
            <a:off x="5140689" y="6880010"/>
            <a:ext cx="853605" cy="27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Returnflow </a:t>
            </a:r>
          </a:p>
        </p:txBody>
      </p:sp>
      <p:sp>
        <p:nvSpPr>
          <p:cNvPr id="525" name="Line"/>
          <p:cNvSpPr/>
          <p:nvPr/>
        </p:nvSpPr>
        <p:spPr>
          <a:xfrm>
            <a:off x="5037231" y="7142508"/>
            <a:ext cx="623095" cy="1410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"/>
                </a:moveTo>
                <a:lnTo>
                  <a:pt x="21600" y="0"/>
                </a:lnTo>
                <a:lnTo>
                  <a:pt x="21318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26" name="Rectangle"/>
          <p:cNvSpPr/>
          <p:nvPr/>
        </p:nvSpPr>
        <p:spPr>
          <a:xfrm>
            <a:off x="2587499" y="10845027"/>
            <a:ext cx="7209678" cy="1240592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27" name="Line"/>
          <p:cNvSpPr/>
          <p:nvPr/>
        </p:nvSpPr>
        <p:spPr>
          <a:xfrm>
            <a:off x="2652395" y="7957753"/>
            <a:ext cx="7060710" cy="2769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1" y="4784"/>
                </a:lnTo>
                <a:lnTo>
                  <a:pt x="917" y="9003"/>
                </a:lnTo>
                <a:lnTo>
                  <a:pt x="2676" y="13222"/>
                </a:lnTo>
                <a:lnTo>
                  <a:pt x="5684" y="17475"/>
                </a:lnTo>
                <a:lnTo>
                  <a:pt x="8371" y="19798"/>
                </a:lnTo>
                <a:lnTo>
                  <a:pt x="10865" y="20703"/>
                </a:lnTo>
                <a:lnTo>
                  <a:pt x="14194" y="21305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28" name="Line"/>
          <p:cNvSpPr/>
          <p:nvPr/>
        </p:nvSpPr>
        <p:spPr>
          <a:xfrm>
            <a:off x="3954005" y="10418108"/>
            <a:ext cx="1" cy="86944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29" name="FC"/>
          <p:cNvSpPr txBox="1"/>
          <p:nvPr/>
        </p:nvSpPr>
        <p:spPr>
          <a:xfrm>
            <a:off x="2722713" y="9664888"/>
            <a:ext cx="35704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FC</a:t>
            </a:r>
          </a:p>
        </p:txBody>
      </p:sp>
      <p:sp>
        <p:nvSpPr>
          <p:cNvPr id="530" name="Cap. Rise"/>
          <p:cNvSpPr txBox="1"/>
          <p:nvPr/>
        </p:nvSpPr>
        <p:spPr>
          <a:xfrm>
            <a:off x="3442179" y="10229473"/>
            <a:ext cx="52481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Cap. Rise</a:t>
            </a:r>
          </a:p>
        </p:txBody>
      </p:sp>
      <p:sp>
        <p:nvSpPr>
          <p:cNvPr id="531" name="Drainage"/>
          <p:cNvSpPr txBox="1"/>
          <p:nvPr/>
        </p:nvSpPr>
        <p:spPr>
          <a:xfrm>
            <a:off x="4058548" y="10969662"/>
            <a:ext cx="758739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Drainage</a:t>
            </a:r>
          </a:p>
        </p:txBody>
      </p:sp>
      <p:sp>
        <p:nvSpPr>
          <p:cNvPr id="532" name="Intermission water (unsat storage)"/>
          <p:cNvSpPr txBox="1"/>
          <p:nvPr/>
        </p:nvSpPr>
        <p:spPr>
          <a:xfrm>
            <a:off x="6511154" y="10197116"/>
            <a:ext cx="259733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Intermission water (unsat storage)</a:t>
            </a:r>
          </a:p>
        </p:txBody>
      </p:sp>
      <p:sp>
        <p:nvSpPr>
          <p:cNvPr id="533" name="(unsat FC)"/>
          <p:cNvSpPr txBox="1"/>
          <p:nvPr/>
        </p:nvSpPr>
        <p:spPr>
          <a:xfrm>
            <a:off x="2769283" y="10063660"/>
            <a:ext cx="599629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9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(unsat FC)</a:t>
            </a:r>
          </a:p>
        </p:txBody>
      </p:sp>
      <p:sp>
        <p:nvSpPr>
          <p:cNvPr id="534" name="(rz FC)"/>
          <p:cNvSpPr txBox="1"/>
          <p:nvPr/>
        </p:nvSpPr>
        <p:spPr>
          <a:xfrm>
            <a:off x="2677516" y="9342315"/>
            <a:ext cx="44743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9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(rz FC)</a:t>
            </a:r>
          </a:p>
        </p:txBody>
      </p:sp>
      <p:sp>
        <p:nvSpPr>
          <p:cNvPr id="535" name="Line"/>
          <p:cNvSpPr/>
          <p:nvPr/>
        </p:nvSpPr>
        <p:spPr>
          <a:xfrm>
            <a:off x="7666233" y="11829276"/>
            <a:ext cx="1" cy="7455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36" name="Rectangle"/>
          <p:cNvSpPr/>
          <p:nvPr/>
        </p:nvSpPr>
        <p:spPr>
          <a:xfrm>
            <a:off x="1060336" y="12097025"/>
            <a:ext cx="8757409" cy="8440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37" name="Soil depth"/>
          <p:cNvSpPr txBox="1"/>
          <p:nvPr/>
        </p:nvSpPr>
        <p:spPr>
          <a:xfrm>
            <a:off x="8628552" y="11835835"/>
            <a:ext cx="89936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Soil depth</a:t>
            </a:r>
          </a:p>
        </p:txBody>
      </p:sp>
      <p:sp>
        <p:nvSpPr>
          <p:cNvPr id="538" name="Infiltration"/>
          <p:cNvSpPr txBox="1"/>
          <p:nvPr/>
        </p:nvSpPr>
        <p:spPr>
          <a:xfrm rot="16200000">
            <a:off x="5076569" y="7830504"/>
            <a:ext cx="801143" cy="27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Infiltration </a:t>
            </a:r>
          </a:p>
        </p:txBody>
      </p:sp>
      <p:sp>
        <p:nvSpPr>
          <p:cNvPr id="539" name="Line"/>
          <p:cNvSpPr/>
          <p:nvPr/>
        </p:nvSpPr>
        <p:spPr>
          <a:xfrm>
            <a:off x="5176084" y="9809833"/>
            <a:ext cx="1" cy="39717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40" name="(Rz Drain)"/>
          <p:cNvSpPr txBox="1"/>
          <p:nvPr/>
        </p:nvSpPr>
        <p:spPr>
          <a:xfrm>
            <a:off x="4587539" y="9710149"/>
            <a:ext cx="598625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9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(Rz Drain)</a:t>
            </a:r>
          </a:p>
        </p:txBody>
      </p:sp>
      <p:sp>
        <p:nvSpPr>
          <p:cNvPr id="541" name="(Unsat Drain)"/>
          <p:cNvSpPr txBox="1"/>
          <p:nvPr/>
        </p:nvSpPr>
        <p:spPr>
          <a:xfrm>
            <a:off x="4062508" y="11182962"/>
            <a:ext cx="75082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9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(Unsat Drain)</a:t>
            </a:r>
          </a:p>
        </p:txBody>
      </p:sp>
      <p:sp>
        <p:nvSpPr>
          <p:cNvPr id="542" name="Line"/>
          <p:cNvSpPr/>
          <p:nvPr/>
        </p:nvSpPr>
        <p:spPr>
          <a:xfrm flipH="1">
            <a:off x="1821432" y="9215679"/>
            <a:ext cx="339304" cy="2889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512" extrusionOk="0">
                <a:moveTo>
                  <a:pt x="3288" y="21218"/>
                </a:moveTo>
                <a:cubicBezTo>
                  <a:pt x="5460" y="21543"/>
                  <a:pt x="7840" y="21600"/>
                  <a:pt x="10100" y="21381"/>
                </a:cubicBezTo>
                <a:cubicBezTo>
                  <a:pt x="12623" y="21137"/>
                  <a:pt x="14851" y="20564"/>
                  <a:pt x="16408" y="19759"/>
                </a:cubicBezTo>
                <a:cubicBezTo>
                  <a:pt x="17792" y="19038"/>
                  <a:pt x="18893" y="18243"/>
                  <a:pt x="19677" y="17398"/>
                </a:cubicBezTo>
                <a:cubicBezTo>
                  <a:pt x="20508" y="16502"/>
                  <a:pt x="20972" y="15561"/>
                  <a:pt x="21052" y="14610"/>
                </a:cubicBezTo>
                <a:cubicBezTo>
                  <a:pt x="21403" y="13241"/>
                  <a:pt x="21583" y="11867"/>
                  <a:pt x="21592" y="10493"/>
                </a:cubicBezTo>
                <a:cubicBezTo>
                  <a:pt x="21600" y="9221"/>
                  <a:pt x="21461" y="7949"/>
                  <a:pt x="21177" y="6682"/>
                </a:cubicBezTo>
                <a:cubicBezTo>
                  <a:pt x="20581" y="5563"/>
                  <a:pt x="19418" y="4501"/>
                  <a:pt x="17754" y="3556"/>
                </a:cubicBezTo>
                <a:cubicBezTo>
                  <a:pt x="16064" y="2597"/>
                  <a:pt x="13893" y="1779"/>
                  <a:pt x="11368" y="1151"/>
                </a:cubicBezTo>
                <a:lnTo>
                  <a:pt x="0" y="0"/>
                </a:lnTo>
              </a:path>
            </a:pathLst>
          </a:custGeom>
          <a:ln w="254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43" name="Line"/>
          <p:cNvSpPr/>
          <p:nvPr/>
        </p:nvSpPr>
        <p:spPr>
          <a:xfrm flipV="1">
            <a:off x="2554860" y="7844536"/>
            <a:ext cx="1" cy="300801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44" name="Unsaturation Zone"/>
          <p:cNvSpPr txBox="1"/>
          <p:nvPr/>
        </p:nvSpPr>
        <p:spPr>
          <a:xfrm rot="16200000">
            <a:off x="1402011" y="9196141"/>
            <a:ext cx="1829615" cy="304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Unsaturation Zone</a:t>
            </a:r>
          </a:p>
        </p:txBody>
      </p:sp>
      <p:sp>
        <p:nvSpPr>
          <p:cNvPr id="545" name="GW2Riparian"/>
          <p:cNvSpPr txBox="1"/>
          <p:nvPr/>
        </p:nvSpPr>
        <p:spPr>
          <a:xfrm rot="16200000">
            <a:off x="1404709" y="10652547"/>
            <a:ext cx="115479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GW2Riparian </a:t>
            </a:r>
          </a:p>
        </p:txBody>
      </p:sp>
      <p:sp>
        <p:nvSpPr>
          <p:cNvPr id="546" name="Line"/>
          <p:cNvSpPr/>
          <p:nvPr/>
        </p:nvSpPr>
        <p:spPr>
          <a:xfrm flipH="1">
            <a:off x="1306818" y="7211214"/>
            <a:ext cx="4474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47" name="Rounded Rectangle"/>
          <p:cNvSpPr/>
          <p:nvPr/>
        </p:nvSpPr>
        <p:spPr>
          <a:xfrm>
            <a:off x="11315429" y="93933"/>
            <a:ext cx="2144305" cy="682077"/>
          </a:xfrm>
          <a:prstGeom prst="roundRect">
            <a:avLst>
              <a:gd name="adj" fmla="val 27929"/>
            </a:avLst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48" name="Fracture flow (from near surface to GW); gw1 (0 - 0.2)…"/>
          <p:cNvSpPr txBox="1"/>
          <p:nvPr/>
        </p:nvSpPr>
        <p:spPr>
          <a:xfrm>
            <a:off x="11385681" y="2946657"/>
            <a:ext cx="11567252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Fracture flow (from near surface to GW); gw1 (0 - 0.2)</a:t>
            </a:r>
          </a:p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 new gw3 (0 - 0.2) calibration parameter is added to described the leaching from the bottom soil column to GW</a:t>
            </a:r>
          </a:p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Outflow from GW could be at basin outlet as part of streamflow or discharge into the unsaturation zone at the cove area (likely riparian area); required “riparian” setting in the flow tables and -gw2riparian flag in the command line</a:t>
            </a:r>
          </a:p>
        </p:txBody>
      </p:sp>
      <p:pic>
        <p:nvPicPr>
          <p:cNvPr id="549" name="page10.gif" descr="page10.gif"/>
          <p:cNvPicPr>
            <a:picLocks noChangeAspect="1"/>
          </p:cNvPicPr>
          <p:nvPr/>
        </p:nvPicPr>
        <p:blipFill>
          <a:blip r:embed="rId5"/>
          <a:srcRect l="35468" t="9142" r="17968"/>
          <a:stretch>
            <a:fillRect/>
          </a:stretch>
        </p:blipFill>
        <p:spPr>
          <a:xfrm>
            <a:off x="435953" y="2725796"/>
            <a:ext cx="2188981" cy="4048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th.jpeg" descr="th.jpeg"/>
          <p:cNvPicPr>
            <a:picLocks noChangeAspect="1"/>
          </p:cNvPicPr>
          <p:nvPr/>
        </p:nvPicPr>
        <p:blipFill>
          <a:blip r:embed="rId6"/>
          <a:srcRect l="63993"/>
          <a:stretch>
            <a:fillRect/>
          </a:stretch>
        </p:blipFill>
        <p:spPr>
          <a:xfrm>
            <a:off x="2611266" y="2475791"/>
            <a:ext cx="2167498" cy="4102101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Line"/>
          <p:cNvSpPr/>
          <p:nvPr/>
        </p:nvSpPr>
        <p:spPr>
          <a:xfrm>
            <a:off x="2693267" y="10972876"/>
            <a:ext cx="7060710" cy="1021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1" y="4784"/>
                </a:lnTo>
                <a:lnTo>
                  <a:pt x="917" y="9003"/>
                </a:lnTo>
                <a:lnTo>
                  <a:pt x="2676" y="13222"/>
                </a:lnTo>
                <a:lnTo>
                  <a:pt x="5684" y="17475"/>
                </a:lnTo>
                <a:lnTo>
                  <a:pt x="8371" y="19798"/>
                </a:lnTo>
                <a:lnTo>
                  <a:pt x="10865" y="20703"/>
                </a:lnTo>
                <a:lnTo>
                  <a:pt x="14194" y="21305"/>
                </a:lnTo>
                <a:lnTo>
                  <a:pt x="21600" y="21600"/>
                </a:lnTo>
              </a:path>
            </a:pathLst>
          </a:custGeom>
          <a:ln w="25400" cap="rnd">
            <a:solidFill>
              <a:srgbClr val="5E5E5E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552" name="Prop. of water cannot drain out"/>
          <p:cNvSpPr txBox="1"/>
          <p:nvPr/>
        </p:nvSpPr>
        <p:spPr>
          <a:xfrm>
            <a:off x="2492086" y="11584289"/>
            <a:ext cx="151222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solidFill>
                  <a:srgbClr val="5E5E5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Prop. of water cannot drain out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atch"/>
          <p:cNvSpPr txBox="1"/>
          <p:nvPr/>
        </p:nvSpPr>
        <p:spPr>
          <a:xfrm>
            <a:off x="1077894" y="531512"/>
            <a:ext cx="2985771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b="1" spc="-170"/>
            </a:lvl1pPr>
          </a:lstStyle>
          <a:p>
            <a:r>
              <a:t>Patch</a:t>
            </a:r>
          </a:p>
        </p:txBody>
      </p:sp>
      <p:pic>
        <p:nvPicPr>
          <p:cNvPr id="5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164" y="648702"/>
            <a:ext cx="5000813" cy="745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213" y="167266"/>
            <a:ext cx="2474736" cy="1708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Image" descr="Image"/>
          <p:cNvPicPr>
            <a:picLocks noChangeAspect="1"/>
          </p:cNvPicPr>
          <p:nvPr/>
        </p:nvPicPr>
        <p:blipFill>
          <a:blip r:embed="rId4"/>
          <a:srcRect l="39970" t="3127" r="2542" b="3127"/>
          <a:stretch>
            <a:fillRect/>
          </a:stretch>
        </p:blipFill>
        <p:spPr>
          <a:xfrm>
            <a:off x="5747524" y="4568423"/>
            <a:ext cx="4315329" cy="5285632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Rectangle"/>
          <p:cNvSpPr/>
          <p:nvPr/>
        </p:nvSpPr>
        <p:spPr>
          <a:xfrm>
            <a:off x="2587499" y="7857236"/>
            <a:ext cx="7209678" cy="298261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60" name="Line"/>
          <p:cNvSpPr/>
          <p:nvPr/>
        </p:nvSpPr>
        <p:spPr>
          <a:xfrm>
            <a:off x="6629874" y="4525724"/>
            <a:ext cx="1" cy="64861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61" name="Precipitation"/>
          <p:cNvSpPr txBox="1"/>
          <p:nvPr/>
        </p:nvSpPr>
        <p:spPr>
          <a:xfrm>
            <a:off x="6162554" y="4159015"/>
            <a:ext cx="93464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Precipitation </a:t>
            </a:r>
          </a:p>
        </p:txBody>
      </p:sp>
      <p:sp>
        <p:nvSpPr>
          <p:cNvPr id="562" name="Canopy interception"/>
          <p:cNvSpPr txBox="1"/>
          <p:nvPr/>
        </p:nvSpPr>
        <p:spPr>
          <a:xfrm>
            <a:off x="6838222" y="5319372"/>
            <a:ext cx="1020962" cy="50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Canopy interception</a:t>
            </a:r>
          </a:p>
        </p:txBody>
      </p:sp>
      <p:sp>
        <p:nvSpPr>
          <p:cNvPr id="563" name="Line"/>
          <p:cNvSpPr/>
          <p:nvPr/>
        </p:nvSpPr>
        <p:spPr>
          <a:xfrm flipH="1">
            <a:off x="4501038" y="6281311"/>
            <a:ext cx="2128837" cy="65549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64" name="Throughfall"/>
          <p:cNvSpPr txBox="1"/>
          <p:nvPr/>
        </p:nvSpPr>
        <p:spPr>
          <a:xfrm rot="20580000">
            <a:off x="5071844" y="6382525"/>
            <a:ext cx="81059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Throughfall</a:t>
            </a:r>
          </a:p>
        </p:txBody>
      </p:sp>
      <p:sp>
        <p:nvSpPr>
          <p:cNvPr id="565" name="Line"/>
          <p:cNvSpPr/>
          <p:nvPr/>
        </p:nvSpPr>
        <p:spPr>
          <a:xfrm flipH="1">
            <a:off x="1328453" y="7226190"/>
            <a:ext cx="1" cy="50949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66" name="Hillslope GW"/>
          <p:cNvSpPr txBox="1"/>
          <p:nvPr/>
        </p:nvSpPr>
        <p:spPr>
          <a:xfrm>
            <a:off x="6147410" y="12428730"/>
            <a:ext cx="9649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Hillslope GW</a:t>
            </a:r>
          </a:p>
        </p:txBody>
      </p:sp>
      <p:sp>
        <p:nvSpPr>
          <p:cNvPr id="567" name="Rooting depth"/>
          <p:cNvSpPr txBox="1"/>
          <p:nvPr/>
        </p:nvSpPr>
        <p:spPr>
          <a:xfrm>
            <a:off x="8722386" y="9735549"/>
            <a:ext cx="99610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Rooting depth</a:t>
            </a:r>
          </a:p>
        </p:txBody>
      </p:sp>
      <p:sp>
        <p:nvSpPr>
          <p:cNvPr id="568" name="Line"/>
          <p:cNvSpPr/>
          <p:nvPr/>
        </p:nvSpPr>
        <p:spPr>
          <a:xfrm>
            <a:off x="2655573" y="9996712"/>
            <a:ext cx="7073529" cy="1"/>
          </a:xfrm>
          <a:prstGeom prst="line">
            <a:avLst/>
          </a:prstGeom>
          <a:ln w="25400">
            <a:solidFill>
              <a:srgbClr val="D5D5D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69" name="Transpiration"/>
          <p:cNvSpPr txBox="1"/>
          <p:nvPr/>
        </p:nvSpPr>
        <p:spPr>
          <a:xfrm>
            <a:off x="8034678" y="3799254"/>
            <a:ext cx="926977" cy="27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Transpiration</a:t>
            </a:r>
          </a:p>
        </p:txBody>
      </p:sp>
      <p:sp>
        <p:nvSpPr>
          <p:cNvPr id="570" name="RZ water (RZ storage)"/>
          <p:cNvSpPr txBox="1"/>
          <p:nvPr/>
        </p:nvSpPr>
        <p:spPr>
          <a:xfrm>
            <a:off x="3513553" y="9028815"/>
            <a:ext cx="177353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RZ water (RZ storage)</a:t>
            </a:r>
          </a:p>
        </p:txBody>
      </p:sp>
      <p:sp>
        <p:nvSpPr>
          <p:cNvPr id="617" name="Connection Line"/>
          <p:cNvSpPr/>
          <p:nvPr/>
        </p:nvSpPr>
        <p:spPr>
          <a:xfrm>
            <a:off x="5695585" y="4107688"/>
            <a:ext cx="2731135" cy="5739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3771" y="20154"/>
                  <a:pt x="20971" y="12954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72" name="Evaporation"/>
          <p:cNvSpPr txBox="1"/>
          <p:nvPr/>
        </p:nvSpPr>
        <p:spPr>
          <a:xfrm>
            <a:off x="7384360" y="4135804"/>
            <a:ext cx="850925" cy="27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Evaporation</a:t>
            </a:r>
          </a:p>
        </p:txBody>
      </p:sp>
      <p:sp>
        <p:nvSpPr>
          <p:cNvPr id="573" name="Line"/>
          <p:cNvSpPr/>
          <p:nvPr/>
        </p:nvSpPr>
        <p:spPr>
          <a:xfrm flipV="1">
            <a:off x="7905135" y="4373031"/>
            <a:ext cx="1" cy="2794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74" name="Returnflow"/>
          <p:cNvSpPr txBox="1"/>
          <p:nvPr/>
        </p:nvSpPr>
        <p:spPr>
          <a:xfrm>
            <a:off x="5140689" y="6880010"/>
            <a:ext cx="853605" cy="27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Returnflow </a:t>
            </a:r>
          </a:p>
        </p:txBody>
      </p:sp>
      <p:sp>
        <p:nvSpPr>
          <p:cNvPr id="575" name="Line"/>
          <p:cNvSpPr/>
          <p:nvPr/>
        </p:nvSpPr>
        <p:spPr>
          <a:xfrm>
            <a:off x="5037231" y="7142508"/>
            <a:ext cx="623095" cy="1410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"/>
                </a:moveTo>
                <a:lnTo>
                  <a:pt x="21600" y="0"/>
                </a:lnTo>
                <a:lnTo>
                  <a:pt x="21318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76" name="Rectangle"/>
          <p:cNvSpPr/>
          <p:nvPr/>
        </p:nvSpPr>
        <p:spPr>
          <a:xfrm>
            <a:off x="2587499" y="10845027"/>
            <a:ext cx="7209678" cy="1240592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77" name="Line"/>
          <p:cNvSpPr/>
          <p:nvPr/>
        </p:nvSpPr>
        <p:spPr>
          <a:xfrm>
            <a:off x="2652395" y="7957753"/>
            <a:ext cx="7060710" cy="2769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1" y="4784"/>
                </a:lnTo>
                <a:lnTo>
                  <a:pt x="917" y="9003"/>
                </a:lnTo>
                <a:lnTo>
                  <a:pt x="2676" y="13222"/>
                </a:lnTo>
                <a:lnTo>
                  <a:pt x="5684" y="17475"/>
                </a:lnTo>
                <a:lnTo>
                  <a:pt x="8371" y="19798"/>
                </a:lnTo>
                <a:lnTo>
                  <a:pt x="10865" y="20703"/>
                </a:lnTo>
                <a:lnTo>
                  <a:pt x="14194" y="21305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78" name="Line"/>
          <p:cNvSpPr/>
          <p:nvPr/>
        </p:nvSpPr>
        <p:spPr>
          <a:xfrm>
            <a:off x="3954005" y="10418108"/>
            <a:ext cx="1" cy="86944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79" name="FC"/>
          <p:cNvSpPr txBox="1"/>
          <p:nvPr/>
        </p:nvSpPr>
        <p:spPr>
          <a:xfrm>
            <a:off x="2722713" y="9664888"/>
            <a:ext cx="35704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FC</a:t>
            </a:r>
          </a:p>
        </p:txBody>
      </p:sp>
      <p:sp>
        <p:nvSpPr>
          <p:cNvPr id="580" name="Cap. Rise"/>
          <p:cNvSpPr txBox="1"/>
          <p:nvPr/>
        </p:nvSpPr>
        <p:spPr>
          <a:xfrm>
            <a:off x="3442179" y="10229473"/>
            <a:ext cx="52481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Cap. Rise</a:t>
            </a:r>
          </a:p>
        </p:txBody>
      </p:sp>
      <p:sp>
        <p:nvSpPr>
          <p:cNvPr id="581" name="Drainage"/>
          <p:cNvSpPr txBox="1"/>
          <p:nvPr/>
        </p:nvSpPr>
        <p:spPr>
          <a:xfrm>
            <a:off x="4058548" y="10969662"/>
            <a:ext cx="758739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Drainage</a:t>
            </a:r>
          </a:p>
        </p:txBody>
      </p:sp>
      <p:sp>
        <p:nvSpPr>
          <p:cNvPr id="582" name="Intermission water (unsat storage)"/>
          <p:cNvSpPr txBox="1"/>
          <p:nvPr/>
        </p:nvSpPr>
        <p:spPr>
          <a:xfrm>
            <a:off x="6511154" y="10197116"/>
            <a:ext cx="259733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Intermission water (unsat storage)</a:t>
            </a:r>
          </a:p>
        </p:txBody>
      </p:sp>
      <p:sp>
        <p:nvSpPr>
          <p:cNvPr id="583" name="(unsat FC)"/>
          <p:cNvSpPr txBox="1"/>
          <p:nvPr/>
        </p:nvSpPr>
        <p:spPr>
          <a:xfrm>
            <a:off x="2769283" y="10063660"/>
            <a:ext cx="599629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9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(unsat FC)</a:t>
            </a:r>
          </a:p>
        </p:txBody>
      </p:sp>
      <p:sp>
        <p:nvSpPr>
          <p:cNvPr id="584" name="(rz FC)"/>
          <p:cNvSpPr txBox="1"/>
          <p:nvPr/>
        </p:nvSpPr>
        <p:spPr>
          <a:xfrm>
            <a:off x="2677516" y="9342315"/>
            <a:ext cx="44743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9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(rz FC)</a:t>
            </a:r>
          </a:p>
        </p:txBody>
      </p:sp>
      <p:sp>
        <p:nvSpPr>
          <p:cNvPr id="585" name="Line"/>
          <p:cNvSpPr/>
          <p:nvPr/>
        </p:nvSpPr>
        <p:spPr>
          <a:xfrm>
            <a:off x="7666233" y="11829276"/>
            <a:ext cx="1" cy="7455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86" name="Rectangle"/>
          <p:cNvSpPr/>
          <p:nvPr/>
        </p:nvSpPr>
        <p:spPr>
          <a:xfrm>
            <a:off x="1060336" y="12097025"/>
            <a:ext cx="8757409" cy="8440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87" name="Soil depth"/>
          <p:cNvSpPr txBox="1"/>
          <p:nvPr/>
        </p:nvSpPr>
        <p:spPr>
          <a:xfrm>
            <a:off x="8628552" y="11835835"/>
            <a:ext cx="89936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Soil depth</a:t>
            </a:r>
          </a:p>
        </p:txBody>
      </p:sp>
      <p:sp>
        <p:nvSpPr>
          <p:cNvPr id="588" name="Infiltration"/>
          <p:cNvSpPr txBox="1"/>
          <p:nvPr/>
        </p:nvSpPr>
        <p:spPr>
          <a:xfrm rot="16200000">
            <a:off x="5076569" y="7830504"/>
            <a:ext cx="801143" cy="27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Infiltration </a:t>
            </a:r>
          </a:p>
        </p:txBody>
      </p:sp>
      <p:sp>
        <p:nvSpPr>
          <p:cNvPr id="589" name="Line"/>
          <p:cNvSpPr/>
          <p:nvPr/>
        </p:nvSpPr>
        <p:spPr>
          <a:xfrm>
            <a:off x="5176084" y="9809833"/>
            <a:ext cx="1" cy="39717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90" name="(Rz Drain)"/>
          <p:cNvSpPr txBox="1"/>
          <p:nvPr/>
        </p:nvSpPr>
        <p:spPr>
          <a:xfrm>
            <a:off x="4587539" y="9710149"/>
            <a:ext cx="598625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9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(Rz Drain)</a:t>
            </a:r>
          </a:p>
        </p:txBody>
      </p:sp>
      <p:sp>
        <p:nvSpPr>
          <p:cNvPr id="591" name="(Unsat Drain)"/>
          <p:cNvSpPr txBox="1"/>
          <p:nvPr/>
        </p:nvSpPr>
        <p:spPr>
          <a:xfrm>
            <a:off x="4062508" y="11182962"/>
            <a:ext cx="75082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9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(Unsat Drain)</a:t>
            </a:r>
          </a:p>
        </p:txBody>
      </p:sp>
      <p:sp>
        <p:nvSpPr>
          <p:cNvPr id="592" name="Line"/>
          <p:cNvSpPr/>
          <p:nvPr/>
        </p:nvSpPr>
        <p:spPr>
          <a:xfrm flipH="1">
            <a:off x="1821432" y="9215679"/>
            <a:ext cx="339304" cy="2889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512" extrusionOk="0">
                <a:moveTo>
                  <a:pt x="3288" y="21218"/>
                </a:moveTo>
                <a:cubicBezTo>
                  <a:pt x="5460" y="21543"/>
                  <a:pt x="7840" y="21600"/>
                  <a:pt x="10100" y="21381"/>
                </a:cubicBezTo>
                <a:cubicBezTo>
                  <a:pt x="12623" y="21137"/>
                  <a:pt x="14851" y="20564"/>
                  <a:pt x="16408" y="19759"/>
                </a:cubicBezTo>
                <a:cubicBezTo>
                  <a:pt x="17792" y="19038"/>
                  <a:pt x="18893" y="18243"/>
                  <a:pt x="19677" y="17398"/>
                </a:cubicBezTo>
                <a:cubicBezTo>
                  <a:pt x="20508" y="16502"/>
                  <a:pt x="20972" y="15561"/>
                  <a:pt x="21052" y="14610"/>
                </a:cubicBezTo>
                <a:cubicBezTo>
                  <a:pt x="21403" y="13241"/>
                  <a:pt x="21583" y="11867"/>
                  <a:pt x="21592" y="10493"/>
                </a:cubicBezTo>
                <a:cubicBezTo>
                  <a:pt x="21600" y="9221"/>
                  <a:pt x="21461" y="7949"/>
                  <a:pt x="21177" y="6682"/>
                </a:cubicBezTo>
                <a:cubicBezTo>
                  <a:pt x="20581" y="5563"/>
                  <a:pt x="19418" y="4501"/>
                  <a:pt x="17754" y="3556"/>
                </a:cubicBezTo>
                <a:cubicBezTo>
                  <a:pt x="16064" y="2597"/>
                  <a:pt x="13893" y="1779"/>
                  <a:pt x="11368" y="1151"/>
                </a:cubicBezTo>
                <a:lnTo>
                  <a:pt x="0" y="0"/>
                </a:lnTo>
              </a:path>
            </a:pathLst>
          </a:custGeom>
          <a:ln w="254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93" name="Line"/>
          <p:cNvSpPr/>
          <p:nvPr/>
        </p:nvSpPr>
        <p:spPr>
          <a:xfrm flipV="1">
            <a:off x="2554860" y="7844536"/>
            <a:ext cx="1" cy="300801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94" name="Unsaturation Zone"/>
          <p:cNvSpPr txBox="1"/>
          <p:nvPr/>
        </p:nvSpPr>
        <p:spPr>
          <a:xfrm rot="16200000">
            <a:off x="1402011" y="9196141"/>
            <a:ext cx="1829615" cy="304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Unsaturation Zone</a:t>
            </a:r>
          </a:p>
        </p:txBody>
      </p:sp>
      <p:sp>
        <p:nvSpPr>
          <p:cNvPr id="595" name="GW2Riparian"/>
          <p:cNvSpPr txBox="1"/>
          <p:nvPr/>
        </p:nvSpPr>
        <p:spPr>
          <a:xfrm rot="16200000">
            <a:off x="1404709" y="10652547"/>
            <a:ext cx="115479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GW2Riparian </a:t>
            </a:r>
          </a:p>
        </p:txBody>
      </p:sp>
      <p:grpSp>
        <p:nvGrpSpPr>
          <p:cNvPr id="598" name="Group"/>
          <p:cNvGrpSpPr/>
          <p:nvPr/>
        </p:nvGrpSpPr>
        <p:grpSpPr>
          <a:xfrm>
            <a:off x="12685321" y="7845681"/>
            <a:ext cx="2231097" cy="4240692"/>
            <a:chOff x="0" y="0"/>
            <a:chExt cx="2231095" cy="4240690"/>
          </a:xfrm>
        </p:grpSpPr>
        <p:sp>
          <p:nvSpPr>
            <p:cNvPr id="596" name="Rectangle"/>
            <p:cNvSpPr/>
            <p:nvPr/>
          </p:nvSpPr>
          <p:spPr>
            <a:xfrm>
              <a:off x="0" y="0"/>
              <a:ext cx="2035474" cy="4189891"/>
            </a:xfrm>
            <a:prstGeom prst="rect">
              <a:avLst/>
            </a:prstGeom>
            <a:noFill/>
            <a:ln w="25400" cap="flat">
              <a:solidFill>
                <a:srgbClr val="929292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1400"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597" name="Rectangle"/>
            <p:cNvSpPr/>
            <p:nvPr/>
          </p:nvSpPr>
          <p:spPr>
            <a:xfrm>
              <a:off x="168181" y="50800"/>
              <a:ext cx="2062915" cy="41898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1400"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pic>
        <p:nvPicPr>
          <p:cNvPr id="599" name="page10.gif" descr="page10.gif"/>
          <p:cNvPicPr>
            <a:picLocks noChangeAspect="1"/>
          </p:cNvPicPr>
          <p:nvPr/>
        </p:nvPicPr>
        <p:blipFill>
          <a:blip r:embed="rId5"/>
          <a:srcRect l="35468" t="9142" r="17968"/>
          <a:stretch>
            <a:fillRect/>
          </a:stretch>
        </p:blipFill>
        <p:spPr>
          <a:xfrm>
            <a:off x="435953" y="2725796"/>
            <a:ext cx="2188981" cy="4048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soil-structure-density-and-porosity-7-638.jpg" descr="soil-structure-density-and-porosity-7-638.jpg"/>
          <p:cNvPicPr>
            <a:picLocks noChangeAspect="1"/>
          </p:cNvPicPr>
          <p:nvPr/>
        </p:nvPicPr>
        <p:blipFill>
          <a:blip r:embed="rId6"/>
          <a:srcRect l="62504" t="26816" r="8753"/>
          <a:stretch>
            <a:fillRect/>
          </a:stretch>
        </p:blipFill>
        <p:spPr>
          <a:xfrm>
            <a:off x="9797717" y="7516741"/>
            <a:ext cx="2617872" cy="5004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BaveyeExample.gif" descr="BaveyeExample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7717" y="3712184"/>
            <a:ext cx="2859164" cy="3105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th.jpeg" descr="th.jpeg"/>
          <p:cNvPicPr>
            <a:picLocks noChangeAspect="1"/>
          </p:cNvPicPr>
          <p:nvPr/>
        </p:nvPicPr>
        <p:blipFill>
          <a:blip r:embed="rId8"/>
          <a:srcRect l="63993"/>
          <a:stretch>
            <a:fillRect/>
          </a:stretch>
        </p:blipFill>
        <p:spPr>
          <a:xfrm>
            <a:off x="2611266" y="2475791"/>
            <a:ext cx="2167498" cy="4102101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Line"/>
          <p:cNvSpPr/>
          <p:nvPr/>
        </p:nvSpPr>
        <p:spPr>
          <a:xfrm>
            <a:off x="10295374" y="7970021"/>
            <a:ext cx="1634821" cy="4016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5101" y="2395"/>
                </a:lnTo>
                <a:lnTo>
                  <a:pt x="7073" y="6888"/>
                </a:lnTo>
                <a:lnTo>
                  <a:pt x="4089" y="9691"/>
                </a:lnTo>
                <a:lnTo>
                  <a:pt x="2179" y="13733"/>
                </a:lnTo>
                <a:lnTo>
                  <a:pt x="1188" y="16915"/>
                </a:lnTo>
                <a:lnTo>
                  <a:pt x="0" y="21600"/>
                </a:ln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</p:txBody>
      </p:sp>
      <p:sp>
        <p:nvSpPr>
          <p:cNvPr id="604" name="Porosity profile"/>
          <p:cNvSpPr txBox="1"/>
          <p:nvPr/>
        </p:nvSpPr>
        <p:spPr>
          <a:xfrm rot="18374216">
            <a:off x="10271162" y="8672754"/>
            <a:ext cx="1265359" cy="304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Porosity profile</a:t>
            </a:r>
          </a:p>
        </p:txBody>
      </p:sp>
      <p:sp>
        <p:nvSpPr>
          <p:cNvPr id="605" name="Line"/>
          <p:cNvSpPr/>
          <p:nvPr/>
        </p:nvSpPr>
        <p:spPr>
          <a:xfrm>
            <a:off x="12825807" y="8022834"/>
            <a:ext cx="1634820" cy="4016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5101" y="2395"/>
                </a:lnTo>
                <a:lnTo>
                  <a:pt x="7073" y="6888"/>
                </a:lnTo>
                <a:lnTo>
                  <a:pt x="4089" y="9691"/>
                </a:lnTo>
                <a:lnTo>
                  <a:pt x="2179" y="13733"/>
                </a:lnTo>
                <a:lnTo>
                  <a:pt x="1188" y="16915"/>
                </a:lnTo>
                <a:lnTo>
                  <a:pt x="0" y="21600"/>
                </a:lnTo>
              </a:path>
            </a:pathLst>
          </a:custGeom>
          <a:ln w="762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</p:txBody>
      </p:sp>
      <p:sp>
        <p:nvSpPr>
          <p:cNvPr id="606" name="Conductivity"/>
          <p:cNvSpPr txBox="1"/>
          <p:nvPr/>
        </p:nvSpPr>
        <p:spPr>
          <a:xfrm rot="18374216">
            <a:off x="12804368" y="8672754"/>
            <a:ext cx="1265359" cy="304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Conductivity</a:t>
            </a:r>
          </a:p>
        </p:txBody>
      </p:sp>
      <p:sp>
        <p:nvSpPr>
          <p:cNvPr id="607" name="Line"/>
          <p:cNvSpPr/>
          <p:nvPr/>
        </p:nvSpPr>
        <p:spPr>
          <a:xfrm>
            <a:off x="9429375" y="11412086"/>
            <a:ext cx="45523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08" name="Lateral transport"/>
          <p:cNvSpPr txBox="1"/>
          <p:nvPr/>
        </p:nvSpPr>
        <p:spPr>
          <a:xfrm>
            <a:off x="13126573" y="10662328"/>
            <a:ext cx="1020962" cy="50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Lateral transport</a:t>
            </a:r>
          </a:p>
        </p:txBody>
      </p:sp>
      <p:sp>
        <p:nvSpPr>
          <p:cNvPr id="609" name="Transmissivity"/>
          <p:cNvSpPr txBox="1"/>
          <p:nvPr/>
        </p:nvSpPr>
        <p:spPr>
          <a:xfrm>
            <a:off x="10995262" y="10969662"/>
            <a:ext cx="1349478" cy="304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Transmissivity</a:t>
            </a:r>
          </a:p>
        </p:txBody>
      </p:sp>
      <p:sp>
        <p:nvSpPr>
          <p:cNvPr id="610" name="Line"/>
          <p:cNvSpPr/>
          <p:nvPr/>
        </p:nvSpPr>
        <p:spPr>
          <a:xfrm>
            <a:off x="2693267" y="10972876"/>
            <a:ext cx="7060710" cy="1021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1" y="4784"/>
                </a:lnTo>
                <a:lnTo>
                  <a:pt x="917" y="9003"/>
                </a:lnTo>
                <a:lnTo>
                  <a:pt x="2676" y="13222"/>
                </a:lnTo>
                <a:lnTo>
                  <a:pt x="5684" y="17475"/>
                </a:lnTo>
                <a:lnTo>
                  <a:pt x="8371" y="19798"/>
                </a:lnTo>
                <a:lnTo>
                  <a:pt x="10865" y="20703"/>
                </a:lnTo>
                <a:lnTo>
                  <a:pt x="14194" y="21305"/>
                </a:lnTo>
                <a:lnTo>
                  <a:pt x="21600" y="21600"/>
                </a:lnTo>
              </a:path>
            </a:pathLst>
          </a:custGeom>
          <a:ln w="25400" cap="rnd">
            <a:solidFill>
              <a:srgbClr val="5E5E5E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611" name="Prop. of water cannot drain out"/>
          <p:cNvSpPr txBox="1"/>
          <p:nvPr/>
        </p:nvSpPr>
        <p:spPr>
          <a:xfrm>
            <a:off x="2492086" y="11584289"/>
            <a:ext cx="151222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solidFill>
                  <a:srgbClr val="5E5E5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Prop. of water cannot drain out</a:t>
            </a:r>
          </a:p>
        </p:txBody>
      </p:sp>
      <p:sp>
        <p:nvSpPr>
          <p:cNvPr id="612" name="Line"/>
          <p:cNvSpPr/>
          <p:nvPr/>
        </p:nvSpPr>
        <p:spPr>
          <a:xfrm flipH="1">
            <a:off x="1306818" y="7211214"/>
            <a:ext cx="4474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13" name="Surface water (detention)"/>
          <p:cNvSpPr/>
          <p:nvPr/>
        </p:nvSpPr>
        <p:spPr>
          <a:xfrm>
            <a:off x="1895085" y="6714638"/>
            <a:ext cx="3085864" cy="1129396"/>
          </a:xfrm>
          <a:prstGeom prst="rect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Surface water (detention)</a:t>
            </a:r>
          </a:p>
        </p:txBody>
      </p:sp>
      <p:sp>
        <p:nvSpPr>
          <p:cNvPr id="614" name="litter interception"/>
          <p:cNvSpPr/>
          <p:nvPr/>
        </p:nvSpPr>
        <p:spPr>
          <a:xfrm>
            <a:off x="2531613" y="7460064"/>
            <a:ext cx="2449336" cy="37177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litter interception</a:t>
            </a:r>
          </a:p>
        </p:txBody>
      </p:sp>
      <p:sp>
        <p:nvSpPr>
          <p:cNvPr id="615" name="Poros = space in soil column that can hold water…"/>
          <p:cNvSpPr txBox="1"/>
          <p:nvPr/>
        </p:nvSpPr>
        <p:spPr>
          <a:xfrm>
            <a:off x="14858604" y="2387600"/>
            <a:ext cx="9189626" cy="894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Poros = space in soil column that can hold water</a:t>
            </a:r>
          </a:p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Poros space may or may not be uniform in the soil column; Porosity profile</a:t>
            </a:r>
          </a:p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Other soil characters:</a:t>
            </a:r>
          </a:p>
          <a:p>
            <a:pPr marL="990600" lvl="1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Saturation conductivity -&gt; transmissivity, infiltration, drainage, cap.rise</a:t>
            </a:r>
          </a:p>
          <a:p>
            <a:pPr marL="990600" lvl="1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Porosity -&gt; sat.deficit</a:t>
            </a:r>
          </a:p>
          <a:p>
            <a:pPr marL="990600" lvl="1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Texture; %sand, %clay, and %silt -&gt; denitrification and nitrification</a:t>
            </a:r>
          </a:p>
          <a:p>
            <a:pPr marL="990600" lvl="1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Organic matter content -&gt; decomposition, immobilization, mineralization</a:t>
            </a:r>
          </a:p>
          <a:p>
            <a:pPr marL="990600" lvl="1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Pore size index -&gt; FC, transmissivity, cap.rise</a:t>
            </a:r>
          </a:p>
          <a:p>
            <a:pPr marL="990600" lvl="1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Psi air entry -&gt; FC, transmissivity, cap.rise</a:t>
            </a:r>
          </a:p>
          <a:p>
            <a:pPr marL="990600" lvl="1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Thickness of horizon B and C -&gt; active zone depth for denitrification and nitrification</a:t>
            </a:r>
          </a:p>
          <a:p>
            <a:pPr marL="990600" lvl="1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Adsorption for solutes -&gt; solute lateral transport</a:t>
            </a:r>
          </a:p>
        </p:txBody>
      </p:sp>
      <p:sp>
        <p:nvSpPr>
          <p:cNvPr id="616" name="Rounded Rectangle"/>
          <p:cNvSpPr/>
          <p:nvPr/>
        </p:nvSpPr>
        <p:spPr>
          <a:xfrm>
            <a:off x="11315429" y="93933"/>
            <a:ext cx="2144305" cy="682077"/>
          </a:xfrm>
          <a:prstGeom prst="roundRect">
            <a:avLst>
              <a:gd name="adj" fmla="val 27929"/>
            </a:avLst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atch"/>
          <p:cNvSpPr txBox="1"/>
          <p:nvPr/>
        </p:nvSpPr>
        <p:spPr>
          <a:xfrm>
            <a:off x="1077894" y="531512"/>
            <a:ext cx="2985771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500" b="1" spc="-170"/>
            </a:lvl1pPr>
          </a:lstStyle>
          <a:p>
            <a:r>
              <a:t>Patch</a:t>
            </a:r>
          </a:p>
        </p:txBody>
      </p:sp>
      <p:pic>
        <p:nvPicPr>
          <p:cNvPr id="6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164" y="648702"/>
            <a:ext cx="5000813" cy="745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6862" y="205366"/>
            <a:ext cx="2474736" cy="1708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Image" descr="Image"/>
          <p:cNvPicPr>
            <a:picLocks noChangeAspect="1"/>
          </p:cNvPicPr>
          <p:nvPr/>
        </p:nvPicPr>
        <p:blipFill>
          <a:blip r:embed="rId4"/>
          <a:srcRect l="39970" t="3127" r="2542" b="3127"/>
          <a:stretch>
            <a:fillRect/>
          </a:stretch>
        </p:blipFill>
        <p:spPr>
          <a:xfrm>
            <a:off x="5747524" y="4568423"/>
            <a:ext cx="4315329" cy="5285632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Rectangle"/>
          <p:cNvSpPr/>
          <p:nvPr/>
        </p:nvSpPr>
        <p:spPr>
          <a:xfrm>
            <a:off x="2587499" y="7857236"/>
            <a:ext cx="7209678" cy="298261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24" name="Line"/>
          <p:cNvSpPr/>
          <p:nvPr/>
        </p:nvSpPr>
        <p:spPr>
          <a:xfrm>
            <a:off x="6629874" y="4525724"/>
            <a:ext cx="1" cy="64861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25" name="Precipitation"/>
          <p:cNvSpPr txBox="1"/>
          <p:nvPr/>
        </p:nvSpPr>
        <p:spPr>
          <a:xfrm>
            <a:off x="6162554" y="4159015"/>
            <a:ext cx="93464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Precipitation </a:t>
            </a:r>
          </a:p>
        </p:txBody>
      </p:sp>
      <p:sp>
        <p:nvSpPr>
          <p:cNvPr id="626" name="Canopy interception"/>
          <p:cNvSpPr txBox="1"/>
          <p:nvPr/>
        </p:nvSpPr>
        <p:spPr>
          <a:xfrm>
            <a:off x="6838222" y="5319372"/>
            <a:ext cx="1020962" cy="50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Canopy interception</a:t>
            </a:r>
          </a:p>
        </p:txBody>
      </p:sp>
      <p:sp>
        <p:nvSpPr>
          <p:cNvPr id="627" name="Line"/>
          <p:cNvSpPr/>
          <p:nvPr/>
        </p:nvSpPr>
        <p:spPr>
          <a:xfrm flipH="1">
            <a:off x="4501038" y="6281311"/>
            <a:ext cx="2128837" cy="65549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28" name="Throughfall"/>
          <p:cNvSpPr txBox="1"/>
          <p:nvPr/>
        </p:nvSpPr>
        <p:spPr>
          <a:xfrm rot="20580000">
            <a:off x="5071844" y="6382525"/>
            <a:ext cx="81059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Throughfall</a:t>
            </a:r>
          </a:p>
        </p:txBody>
      </p:sp>
      <p:sp>
        <p:nvSpPr>
          <p:cNvPr id="629" name="Line"/>
          <p:cNvSpPr/>
          <p:nvPr/>
        </p:nvSpPr>
        <p:spPr>
          <a:xfrm flipH="1">
            <a:off x="1328453" y="7226190"/>
            <a:ext cx="1" cy="50949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30" name="Hillslope GW"/>
          <p:cNvSpPr txBox="1"/>
          <p:nvPr/>
        </p:nvSpPr>
        <p:spPr>
          <a:xfrm>
            <a:off x="6147410" y="12428730"/>
            <a:ext cx="96492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Hillslope GW</a:t>
            </a:r>
          </a:p>
        </p:txBody>
      </p:sp>
      <p:sp>
        <p:nvSpPr>
          <p:cNvPr id="631" name="Rooting depth"/>
          <p:cNvSpPr txBox="1"/>
          <p:nvPr/>
        </p:nvSpPr>
        <p:spPr>
          <a:xfrm>
            <a:off x="8722386" y="9735549"/>
            <a:ext cx="99610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Rooting depth</a:t>
            </a:r>
          </a:p>
        </p:txBody>
      </p:sp>
      <p:sp>
        <p:nvSpPr>
          <p:cNvPr id="632" name="Line"/>
          <p:cNvSpPr/>
          <p:nvPr/>
        </p:nvSpPr>
        <p:spPr>
          <a:xfrm>
            <a:off x="2655573" y="9996712"/>
            <a:ext cx="7073529" cy="1"/>
          </a:xfrm>
          <a:prstGeom prst="line">
            <a:avLst/>
          </a:prstGeom>
          <a:ln w="25400">
            <a:solidFill>
              <a:srgbClr val="D5D5D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33" name="Transpiration"/>
          <p:cNvSpPr txBox="1"/>
          <p:nvPr/>
        </p:nvSpPr>
        <p:spPr>
          <a:xfrm>
            <a:off x="8034678" y="3799254"/>
            <a:ext cx="926977" cy="27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Transpiration</a:t>
            </a:r>
          </a:p>
        </p:txBody>
      </p:sp>
      <p:sp>
        <p:nvSpPr>
          <p:cNvPr id="634" name="RZ water (RZ storage)"/>
          <p:cNvSpPr txBox="1"/>
          <p:nvPr/>
        </p:nvSpPr>
        <p:spPr>
          <a:xfrm>
            <a:off x="3513553" y="9028815"/>
            <a:ext cx="177353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RZ water (RZ storage)</a:t>
            </a:r>
          </a:p>
        </p:txBody>
      </p:sp>
      <p:sp>
        <p:nvSpPr>
          <p:cNvPr id="683" name="Connection Line"/>
          <p:cNvSpPr/>
          <p:nvPr/>
        </p:nvSpPr>
        <p:spPr>
          <a:xfrm>
            <a:off x="5695585" y="4107688"/>
            <a:ext cx="2731135" cy="5739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3771" y="20154"/>
                  <a:pt x="20971" y="12954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36" name="Evaporation"/>
          <p:cNvSpPr txBox="1"/>
          <p:nvPr/>
        </p:nvSpPr>
        <p:spPr>
          <a:xfrm>
            <a:off x="7384360" y="4135804"/>
            <a:ext cx="850925" cy="27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Evaporation</a:t>
            </a:r>
          </a:p>
        </p:txBody>
      </p:sp>
      <p:sp>
        <p:nvSpPr>
          <p:cNvPr id="637" name="Line"/>
          <p:cNvSpPr/>
          <p:nvPr/>
        </p:nvSpPr>
        <p:spPr>
          <a:xfrm flipV="1">
            <a:off x="7905135" y="4373031"/>
            <a:ext cx="1" cy="2794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38" name="Returnflow"/>
          <p:cNvSpPr txBox="1"/>
          <p:nvPr/>
        </p:nvSpPr>
        <p:spPr>
          <a:xfrm>
            <a:off x="5140689" y="6880010"/>
            <a:ext cx="853605" cy="27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Returnflow </a:t>
            </a:r>
          </a:p>
        </p:txBody>
      </p:sp>
      <p:sp>
        <p:nvSpPr>
          <p:cNvPr id="639" name="Line"/>
          <p:cNvSpPr/>
          <p:nvPr/>
        </p:nvSpPr>
        <p:spPr>
          <a:xfrm>
            <a:off x="5037231" y="7142508"/>
            <a:ext cx="623095" cy="1410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"/>
                </a:moveTo>
                <a:lnTo>
                  <a:pt x="21600" y="0"/>
                </a:lnTo>
                <a:lnTo>
                  <a:pt x="21318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40" name="Rectangle"/>
          <p:cNvSpPr/>
          <p:nvPr/>
        </p:nvSpPr>
        <p:spPr>
          <a:xfrm>
            <a:off x="2587499" y="10845027"/>
            <a:ext cx="10157469" cy="1240592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41" name="Line"/>
          <p:cNvSpPr/>
          <p:nvPr/>
        </p:nvSpPr>
        <p:spPr>
          <a:xfrm>
            <a:off x="2652395" y="7957753"/>
            <a:ext cx="7060710" cy="2769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1" y="4784"/>
                </a:lnTo>
                <a:lnTo>
                  <a:pt x="917" y="9003"/>
                </a:lnTo>
                <a:lnTo>
                  <a:pt x="2676" y="13222"/>
                </a:lnTo>
                <a:lnTo>
                  <a:pt x="5684" y="17475"/>
                </a:lnTo>
                <a:lnTo>
                  <a:pt x="8371" y="19798"/>
                </a:lnTo>
                <a:lnTo>
                  <a:pt x="10865" y="20703"/>
                </a:lnTo>
                <a:lnTo>
                  <a:pt x="14194" y="21305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42" name="Line"/>
          <p:cNvSpPr/>
          <p:nvPr/>
        </p:nvSpPr>
        <p:spPr>
          <a:xfrm>
            <a:off x="3954005" y="10418108"/>
            <a:ext cx="1" cy="86944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43" name="FC"/>
          <p:cNvSpPr txBox="1"/>
          <p:nvPr/>
        </p:nvSpPr>
        <p:spPr>
          <a:xfrm>
            <a:off x="2722713" y="9664888"/>
            <a:ext cx="35704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FC</a:t>
            </a:r>
          </a:p>
        </p:txBody>
      </p:sp>
      <p:sp>
        <p:nvSpPr>
          <p:cNvPr id="644" name="Cap. Rise"/>
          <p:cNvSpPr txBox="1"/>
          <p:nvPr/>
        </p:nvSpPr>
        <p:spPr>
          <a:xfrm>
            <a:off x="3442179" y="10229473"/>
            <a:ext cx="52481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Cap. Rise</a:t>
            </a:r>
          </a:p>
        </p:txBody>
      </p:sp>
      <p:sp>
        <p:nvSpPr>
          <p:cNvPr id="645" name="Drainage"/>
          <p:cNvSpPr txBox="1"/>
          <p:nvPr/>
        </p:nvSpPr>
        <p:spPr>
          <a:xfrm>
            <a:off x="4058548" y="10969662"/>
            <a:ext cx="758739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Drainage</a:t>
            </a:r>
          </a:p>
        </p:txBody>
      </p:sp>
      <p:sp>
        <p:nvSpPr>
          <p:cNvPr id="646" name="Intermission water (unsat storage)"/>
          <p:cNvSpPr txBox="1"/>
          <p:nvPr/>
        </p:nvSpPr>
        <p:spPr>
          <a:xfrm>
            <a:off x="6511154" y="10197116"/>
            <a:ext cx="259733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Intermission water (unsat storage)</a:t>
            </a:r>
          </a:p>
        </p:txBody>
      </p:sp>
      <p:sp>
        <p:nvSpPr>
          <p:cNvPr id="647" name="(unsat FC)"/>
          <p:cNvSpPr txBox="1"/>
          <p:nvPr/>
        </p:nvSpPr>
        <p:spPr>
          <a:xfrm>
            <a:off x="2769283" y="10063660"/>
            <a:ext cx="599629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9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(unsat FC)</a:t>
            </a:r>
          </a:p>
        </p:txBody>
      </p:sp>
      <p:sp>
        <p:nvSpPr>
          <p:cNvPr id="648" name="(rz FC)"/>
          <p:cNvSpPr txBox="1"/>
          <p:nvPr/>
        </p:nvSpPr>
        <p:spPr>
          <a:xfrm>
            <a:off x="2677516" y="9342315"/>
            <a:ext cx="44743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9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(rz FC)</a:t>
            </a:r>
          </a:p>
        </p:txBody>
      </p:sp>
      <p:sp>
        <p:nvSpPr>
          <p:cNvPr id="649" name="Line"/>
          <p:cNvSpPr/>
          <p:nvPr/>
        </p:nvSpPr>
        <p:spPr>
          <a:xfrm>
            <a:off x="7666233" y="11829276"/>
            <a:ext cx="1" cy="7455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50" name="Rectangle"/>
          <p:cNvSpPr/>
          <p:nvPr/>
        </p:nvSpPr>
        <p:spPr>
          <a:xfrm>
            <a:off x="1060336" y="12097025"/>
            <a:ext cx="8757409" cy="8440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51" name="Soil depth"/>
          <p:cNvSpPr txBox="1"/>
          <p:nvPr/>
        </p:nvSpPr>
        <p:spPr>
          <a:xfrm>
            <a:off x="8628552" y="11835835"/>
            <a:ext cx="89936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Soil depth</a:t>
            </a:r>
          </a:p>
        </p:txBody>
      </p:sp>
      <p:sp>
        <p:nvSpPr>
          <p:cNvPr id="652" name="Infiltration"/>
          <p:cNvSpPr txBox="1"/>
          <p:nvPr/>
        </p:nvSpPr>
        <p:spPr>
          <a:xfrm rot="16200000">
            <a:off x="5076569" y="7830504"/>
            <a:ext cx="801143" cy="27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Infiltration </a:t>
            </a:r>
          </a:p>
        </p:txBody>
      </p:sp>
      <p:sp>
        <p:nvSpPr>
          <p:cNvPr id="653" name="Line"/>
          <p:cNvSpPr/>
          <p:nvPr/>
        </p:nvSpPr>
        <p:spPr>
          <a:xfrm>
            <a:off x="5176084" y="9809833"/>
            <a:ext cx="1" cy="39717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54" name="(Rz Drain)"/>
          <p:cNvSpPr txBox="1"/>
          <p:nvPr/>
        </p:nvSpPr>
        <p:spPr>
          <a:xfrm>
            <a:off x="4587539" y="9710149"/>
            <a:ext cx="598625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9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(Rz Drain)</a:t>
            </a:r>
          </a:p>
        </p:txBody>
      </p:sp>
      <p:sp>
        <p:nvSpPr>
          <p:cNvPr id="655" name="(Unsat Drain)"/>
          <p:cNvSpPr txBox="1"/>
          <p:nvPr/>
        </p:nvSpPr>
        <p:spPr>
          <a:xfrm>
            <a:off x="4062508" y="11182962"/>
            <a:ext cx="75082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9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(Unsat Drain)</a:t>
            </a:r>
          </a:p>
        </p:txBody>
      </p:sp>
      <p:sp>
        <p:nvSpPr>
          <p:cNvPr id="656" name="Line"/>
          <p:cNvSpPr/>
          <p:nvPr/>
        </p:nvSpPr>
        <p:spPr>
          <a:xfrm flipH="1">
            <a:off x="1821432" y="9215679"/>
            <a:ext cx="339304" cy="2889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512" extrusionOk="0">
                <a:moveTo>
                  <a:pt x="3288" y="21218"/>
                </a:moveTo>
                <a:cubicBezTo>
                  <a:pt x="5460" y="21543"/>
                  <a:pt x="7840" y="21600"/>
                  <a:pt x="10100" y="21381"/>
                </a:cubicBezTo>
                <a:cubicBezTo>
                  <a:pt x="12623" y="21137"/>
                  <a:pt x="14851" y="20564"/>
                  <a:pt x="16408" y="19759"/>
                </a:cubicBezTo>
                <a:cubicBezTo>
                  <a:pt x="17792" y="19038"/>
                  <a:pt x="18893" y="18243"/>
                  <a:pt x="19677" y="17398"/>
                </a:cubicBezTo>
                <a:cubicBezTo>
                  <a:pt x="20508" y="16502"/>
                  <a:pt x="20972" y="15561"/>
                  <a:pt x="21052" y="14610"/>
                </a:cubicBezTo>
                <a:cubicBezTo>
                  <a:pt x="21403" y="13241"/>
                  <a:pt x="21583" y="11867"/>
                  <a:pt x="21592" y="10493"/>
                </a:cubicBezTo>
                <a:cubicBezTo>
                  <a:pt x="21600" y="9221"/>
                  <a:pt x="21461" y="7949"/>
                  <a:pt x="21177" y="6682"/>
                </a:cubicBezTo>
                <a:cubicBezTo>
                  <a:pt x="20581" y="5563"/>
                  <a:pt x="19418" y="4501"/>
                  <a:pt x="17754" y="3556"/>
                </a:cubicBezTo>
                <a:cubicBezTo>
                  <a:pt x="16064" y="2597"/>
                  <a:pt x="13893" y="1779"/>
                  <a:pt x="11368" y="1151"/>
                </a:cubicBezTo>
                <a:lnTo>
                  <a:pt x="0" y="0"/>
                </a:lnTo>
              </a:path>
            </a:pathLst>
          </a:custGeom>
          <a:ln w="25400" cap="rnd">
            <a:solidFill>
              <a:srgbClr val="000000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57" name="Line"/>
          <p:cNvSpPr/>
          <p:nvPr/>
        </p:nvSpPr>
        <p:spPr>
          <a:xfrm flipV="1">
            <a:off x="2554860" y="7844536"/>
            <a:ext cx="1" cy="300801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58" name="Unsaturation Zone"/>
          <p:cNvSpPr txBox="1"/>
          <p:nvPr/>
        </p:nvSpPr>
        <p:spPr>
          <a:xfrm rot="16200000">
            <a:off x="1402011" y="9196141"/>
            <a:ext cx="1829615" cy="304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Unsaturation Zone</a:t>
            </a:r>
          </a:p>
        </p:txBody>
      </p:sp>
      <p:sp>
        <p:nvSpPr>
          <p:cNvPr id="659" name="GW2Riparian"/>
          <p:cNvSpPr txBox="1"/>
          <p:nvPr/>
        </p:nvSpPr>
        <p:spPr>
          <a:xfrm rot="16200000">
            <a:off x="1404709" y="10652547"/>
            <a:ext cx="115479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GW2Riparian </a:t>
            </a:r>
          </a:p>
        </p:txBody>
      </p:sp>
      <p:grpSp>
        <p:nvGrpSpPr>
          <p:cNvPr id="662" name="Group"/>
          <p:cNvGrpSpPr/>
          <p:nvPr/>
        </p:nvGrpSpPr>
        <p:grpSpPr>
          <a:xfrm>
            <a:off x="12685321" y="7845681"/>
            <a:ext cx="2231097" cy="4240692"/>
            <a:chOff x="0" y="0"/>
            <a:chExt cx="2231095" cy="4240690"/>
          </a:xfrm>
        </p:grpSpPr>
        <p:sp>
          <p:nvSpPr>
            <p:cNvPr id="660" name="Rectangle"/>
            <p:cNvSpPr/>
            <p:nvPr/>
          </p:nvSpPr>
          <p:spPr>
            <a:xfrm>
              <a:off x="0" y="0"/>
              <a:ext cx="2035474" cy="4189891"/>
            </a:xfrm>
            <a:prstGeom prst="rect">
              <a:avLst/>
            </a:prstGeom>
            <a:noFill/>
            <a:ln w="25400" cap="flat">
              <a:solidFill>
                <a:srgbClr val="929292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1400"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661" name="Rectangle"/>
            <p:cNvSpPr/>
            <p:nvPr/>
          </p:nvSpPr>
          <p:spPr>
            <a:xfrm>
              <a:off x="168181" y="50800"/>
              <a:ext cx="2062915" cy="41898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1400"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pic>
        <p:nvPicPr>
          <p:cNvPr id="663" name="page10.gif" descr="page10.gif"/>
          <p:cNvPicPr>
            <a:picLocks noChangeAspect="1"/>
          </p:cNvPicPr>
          <p:nvPr/>
        </p:nvPicPr>
        <p:blipFill>
          <a:blip r:embed="rId5"/>
          <a:srcRect l="35468" t="9142" r="17968"/>
          <a:stretch>
            <a:fillRect/>
          </a:stretch>
        </p:blipFill>
        <p:spPr>
          <a:xfrm>
            <a:off x="435953" y="2725796"/>
            <a:ext cx="2188981" cy="4048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soil-structure-density-and-porosity-7-638.jpg" descr="soil-structure-density-and-porosity-7-638.jpg"/>
          <p:cNvPicPr>
            <a:picLocks noChangeAspect="1"/>
          </p:cNvPicPr>
          <p:nvPr/>
        </p:nvPicPr>
        <p:blipFill>
          <a:blip r:embed="rId6"/>
          <a:srcRect l="62504" t="26816" r="8753"/>
          <a:stretch>
            <a:fillRect/>
          </a:stretch>
        </p:blipFill>
        <p:spPr>
          <a:xfrm>
            <a:off x="9797717" y="7516741"/>
            <a:ext cx="2617872" cy="5004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BaveyeExample.gif" descr="BaveyeExample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7717" y="3712184"/>
            <a:ext cx="2859164" cy="3105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6" name="th.jpeg" descr="th.jpeg"/>
          <p:cNvPicPr>
            <a:picLocks noChangeAspect="1"/>
          </p:cNvPicPr>
          <p:nvPr/>
        </p:nvPicPr>
        <p:blipFill>
          <a:blip r:embed="rId8"/>
          <a:srcRect l="63993"/>
          <a:stretch>
            <a:fillRect/>
          </a:stretch>
        </p:blipFill>
        <p:spPr>
          <a:xfrm>
            <a:off x="2611266" y="2475791"/>
            <a:ext cx="2167498" cy="4102101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Line"/>
          <p:cNvSpPr/>
          <p:nvPr/>
        </p:nvSpPr>
        <p:spPr>
          <a:xfrm>
            <a:off x="10295374" y="7970021"/>
            <a:ext cx="1634821" cy="4016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5101" y="2395"/>
                </a:lnTo>
                <a:lnTo>
                  <a:pt x="7073" y="6888"/>
                </a:lnTo>
                <a:lnTo>
                  <a:pt x="4089" y="9691"/>
                </a:lnTo>
                <a:lnTo>
                  <a:pt x="2179" y="13733"/>
                </a:lnTo>
                <a:lnTo>
                  <a:pt x="1188" y="16915"/>
                </a:lnTo>
                <a:lnTo>
                  <a:pt x="0" y="21600"/>
                </a:ln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</p:txBody>
      </p:sp>
      <p:sp>
        <p:nvSpPr>
          <p:cNvPr id="668" name="Porosity profile"/>
          <p:cNvSpPr txBox="1"/>
          <p:nvPr/>
        </p:nvSpPr>
        <p:spPr>
          <a:xfrm rot="18374216">
            <a:off x="10271162" y="8672754"/>
            <a:ext cx="1265359" cy="304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Porosity profile</a:t>
            </a:r>
          </a:p>
        </p:txBody>
      </p:sp>
      <p:sp>
        <p:nvSpPr>
          <p:cNvPr id="669" name="Line"/>
          <p:cNvSpPr/>
          <p:nvPr/>
        </p:nvSpPr>
        <p:spPr>
          <a:xfrm>
            <a:off x="12825807" y="8022834"/>
            <a:ext cx="1634820" cy="4016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5101" y="2395"/>
                </a:lnTo>
                <a:lnTo>
                  <a:pt x="7073" y="6888"/>
                </a:lnTo>
                <a:lnTo>
                  <a:pt x="4089" y="9691"/>
                </a:lnTo>
                <a:lnTo>
                  <a:pt x="2179" y="13733"/>
                </a:lnTo>
                <a:lnTo>
                  <a:pt x="1188" y="16915"/>
                </a:lnTo>
                <a:lnTo>
                  <a:pt x="0" y="21600"/>
                </a:lnTo>
              </a:path>
            </a:pathLst>
          </a:custGeom>
          <a:ln w="762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</p:txBody>
      </p:sp>
      <p:sp>
        <p:nvSpPr>
          <p:cNvPr id="670" name="Conductivity"/>
          <p:cNvSpPr txBox="1"/>
          <p:nvPr/>
        </p:nvSpPr>
        <p:spPr>
          <a:xfrm rot="18374216">
            <a:off x="12804368" y="8672754"/>
            <a:ext cx="1265359" cy="304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Conductivity</a:t>
            </a:r>
          </a:p>
        </p:txBody>
      </p:sp>
      <p:sp>
        <p:nvSpPr>
          <p:cNvPr id="671" name="Line"/>
          <p:cNvSpPr/>
          <p:nvPr/>
        </p:nvSpPr>
        <p:spPr>
          <a:xfrm>
            <a:off x="9429375" y="11412086"/>
            <a:ext cx="45523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72" name="Lateral transport"/>
          <p:cNvSpPr txBox="1"/>
          <p:nvPr/>
        </p:nvSpPr>
        <p:spPr>
          <a:xfrm>
            <a:off x="13126573" y="10662328"/>
            <a:ext cx="1020962" cy="50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Lateral transport</a:t>
            </a:r>
          </a:p>
        </p:txBody>
      </p:sp>
      <p:sp>
        <p:nvSpPr>
          <p:cNvPr id="673" name="Transmissivity"/>
          <p:cNvSpPr txBox="1"/>
          <p:nvPr/>
        </p:nvSpPr>
        <p:spPr>
          <a:xfrm>
            <a:off x="10995262" y="10969662"/>
            <a:ext cx="1349478" cy="304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Transmissivity</a:t>
            </a:r>
          </a:p>
        </p:txBody>
      </p:sp>
      <p:sp>
        <p:nvSpPr>
          <p:cNvPr id="674" name="Line"/>
          <p:cNvSpPr/>
          <p:nvPr/>
        </p:nvSpPr>
        <p:spPr>
          <a:xfrm>
            <a:off x="2693267" y="10972876"/>
            <a:ext cx="7060710" cy="1021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1" y="4784"/>
                </a:lnTo>
                <a:lnTo>
                  <a:pt x="917" y="9003"/>
                </a:lnTo>
                <a:lnTo>
                  <a:pt x="2676" y="13222"/>
                </a:lnTo>
                <a:lnTo>
                  <a:pt x="5684" y="17475"/>
                </a:lnTo>
                <a:lnTo>
                  <a:pt x="8371" y="19798"/>
                </a:lnTo>
                <a:lnTo>
                  <a:pt x="10865" y="20703"/>
                </a:lnTo>
                <a:lnTo>
                  <a:pt x="14194" y="21305"/>
                </a:lnTo>
                <a:lnTo>
                  <a:pt x="21600" y="21600"/>
                </a:lnTo>
              </a:path>
            </a:pathLst>
          </a:custGeom>
          <a:ln w="25400" cap="rnd">
            <a:solidFill>
              <a:srgbClr val="5E5E5E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675" name="Prop. of water cannot drain out"/>
          <p:cNvSpPr txBox="1"/>
          <p:nvPr/>
        </p:nvSpPr>
        <p:spPr>
          <a:xfrm>
            <a:off x="2492086" y="11584289"/>
            <a:ext cx="151222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solidFill>
                  <a:srgbClr val="5E5E5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Prop. of water cannot drain out</a:t>
            </a:r>
          </a:p>
        </p:txBody>
      </p:sp>
      <p:sp>
        <p:nvSpPr>
          <p:cNvPr id="676" name="Line"/>
          <p:cNvSpPr/>
          <p:nvPr/>
        </p:nvSpPr>
        <p:spPr>
          <a:xfrm flipH="1">
            <a:off x="1306818" y="7211214"/>
            <a:ext cx="4474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77" name="Surface water (detention)"/>
          <p:cNvSpPr/>
          <p:nvPr/>
        </p:nvSpPr>
        <p:spPr>
          <a:xfrm>
            <a:off x="1895085" y="6714638"/>
            <a:ext cx="3085864" cy="1129396"/>
          </a:xfrm>
          <a:prstGeom prst="rect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Surface water (detention)</a:t>
            </a:r>
          </a:p>
        </p:txBody>
      </p:sp>
      <p:sp>
        <p:nvSpPr>
          <p:cNvPr id="678" name="litter interception"/>
          <p:cNvSpPr/>
          <p:nvPr/>
        </p:nvSpPr>
        <p:spPr>
          <a:xfrm>
            <a:off x="2531613" y="7460064"/>
            <a:ext cx="2449336" cy="37177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litter interception</a:t>
            </a:r>
          </a:p>
        </p:txBody>
      </p:sp>
      <p:sp>
        <p:nvSpPr>
          <p:cNvPr id="679" name="Rounded Rectangle"/>
          <p:cNvSpPr/>
          <p:nvPr/>
        </p:nvSpPr>
        <p:spPr>
          <a:xfrm>
            <a:off x="11002078" y="93933"/>
            <a:ext cx="2144305" cy="682077"/>
          </a:xfrm>
          <a:prstGeom prst="roundRect">
            <a:avLst>
              <a:gd name="adj" fmla="val 27929"/>
            </a:avLst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80" name="Saturation lateral transport…"/>
          <p:cNvSpPr txBox="1"/>
          <p:nvPr/>
        </p:nvSpPr>
        <p:spPr>
          <a:xfrm>
            <a:off x="15645973" y="6894754"/>
            <a:ext cx="8155441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Saturation lateral transport</a:t>
            </a:r>
          </a:p>
          <a:p>
            <a:pPr marL="990600" lvl="1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Gradient of water table </a:t>
            </a:r>
          </a:p>
          <a:p>
            <a:pPr marL="990600" lvl="1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Distance (between patches)</a:t>
            </a:r>
          </a:p>
          <a:p>
            <a:pPr marL="990600" lvl="1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Perimeter (DHSVM)</a:t>
            </a:r>
          </a:p>
          <a:p>
            <a:pPr marL="990600" lvl="1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Water table depth (sat_def_z)</a:t>
            </a:r>
          </a:p>
          <a:p>
            <a:pPr marL="990600" lvl="1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Conductivity profile</a:t>
            </a:r>
          </a:p>
          <a:p>
            <a:pPr marL="990600" lvl="1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Porosity profile</a:t>
            </a:r>
          </a:p>
        </p:txBody>
      </p:sp>
      <p:pic>
        <p:nvPicPr>
          <p:cNvPr id="681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97395" y="473616"/>
            <a:ext cx="4826809" cy="5504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1483" y="430362"/>
            <a:ext cx="5753101" cy="593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7379" y="7724319"/>
            <a:ext cx="8617378" cy="594207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6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26" y="1742806"/>
            <a:ext cx="10185316" cy="1154335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687" name="RHESSys + stream model (Lin et al. 2015)"/>
          <p:cNvSpPr txBox="1"/>
          <p:nvPr/>
        </p:nvSpPr>
        <p:spPr>
          <a:xfrm>
            <a:off x="1719439" y="807982"/>
            <a:ext cx="9649881" cy="671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900"/>
            </a:lvl1pPr>
          </a:lstStyle>
          <a:p>
            <a:r>
              <a:t>RHESSys + stream model (Lin et al. 2015)</a:t>
            </a:r>
          </a:p>
        </p:txBody>
      </p:sp>
      <p:sp>
        <p:nvSpPr>
          <p:cNvPr id="688" name="Decomposition in RHESSys"/>
          <p:cNvSpPr txBox="1"/>
          <p:nvPr/>
        </p:nvSpPr>
        <p:spPr>
          <a:xfrm>
            <a:off x="12700754" y="8364780"/>
            <a:ext cx="2696792" cy="960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Decomposition in RHESSys</a:t>
            </a:r>
          </a:p>
        </p:txBody>
      </p:sp>
      <p:pic>
        <p:nvPicPr>
          <p:cNvPr id="68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1665" y="211741"/>
            <a:ext cx="9820534" cy="741690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690" name="Canopy growth in RHESSys"/>
          <p:cNvSpPr txBox="1"/>
          <p:nvPr/>
        </p:nvSpPr>
        <p:spPr>
          <a:xfrm>
            <a:off x="12493968" y="115415"/>
            <a:ext cx="3110365" cy="9606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Canopy growth in RHESSys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HESSys (brief) history"/>
          <p:cNvSpPr txBox="1">
            <a:spLocks noGrp="1"/>
          </p:cNvSpPr>
          <p:nvPr>
            <p:ph type="title"/>
          </p:nvPr>
        </p:nvSpPr>
        <p:spPr>
          <a:xfrm>
            <a:off x="1206500" y="1778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t>RHESSys (brief) history</a:t>
            </a:r>
          </a:p>
        </p:txBody>
      </p:sp>
      <p:sp>
        <p:nvSpPr>
          <p:cNvPr id="164" name="RHESSys (Regional Hydro-Ecological Simulation System) is a GIS-based, terrestrial ecohydrologic modeling framework designed to simulate carbon, water and nutrient fluxes at the watershed scale. RHESSys models the temporal and spatial variability of ecosy"/>
          <p:cNvSpPr txBox="1"/>
          <p:nvPr/>
        </p:nvSpPr>
        <p:spPr>
          <a:xfrm>
            <a:off x="1265379" y="1536699"/>
            <a:ext cx="17950403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00000"/>
              </a:lnSpc>
              <a:spcBef>
                <a:spcPts val="1200"/>
              </a:spcBef>
              <a:defRPr sz="2333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RHESSys (Regional Hydro-Ecological Simulation System) is a GIS-based, terrestrial ecohydrologic modeling framework designed to simulate carbon, water and nutrient fluxes at the watershed scale. RHESSys models the temporal and spatial variability of ecosystem processes and interactions at a daily time step over multiple years by combining a set of physically based process models and a methodology for partitioning and parameterizing the landscape.</a:t>
            </a:r>
          </a:p>
        </p:txBody>
      </p:sp>
      <p:sp>
        <p:nvSpPr>
          <p:cNvPr id="165" name="Band 1989, Band and Wood 1988"/>
          <p:cNvSpPr txBox="1"/>
          <p:nvPr/>
        </p:nvSpPr>
        <p:spPr>
          <a:xfrm>
            <a:off x="1351113" y="4064717"/>
            <a:ext cx="62294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Band 1989, Band and Wood 1988</a:t>
            </a:r>
          </a:p>
        </p:txBody>
      </p:sp>
      <p:sp>
        <p:nvSpPr>
          <p:cNvPr id="166" name="slope…"/>
          <p:cNvSpPr txBox="1"/>
          <p:nvPr/>
        </p:nvSpPr>
        <p:spPr>
          <a:xfrm>
            <a:off x="14962140" y="5728953"/>
            <a:ext cx="5647316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40327" indent="-540327" defTabSz="457200">
              <a:lnSpc>
                <a:spcPct val="100000"/>
              </a:lnSpc>
              <a:spcBef>
                <a:spcPts val="1200"/>
              </a:spcBef>
              <a:buSzPct val="100000"/>
              <a:buChar char="•"/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slope</a:t>
            </a:r>
          </a:p>
          <a:p>
            <a:pPr marL="540327" indent="-540327" defTabSz="457200">
              <a:lnSpc>
                <a:spcPct val="100000"/>
              </a:lnSpc>
              <a:spcBef>
                <a:spcPts val="1200"/>
              </a:spcBef>
              <a:buSzPct val="100000"/>
              <a:buChar char="•"/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aspect</a:t>
            </a:r>
          </a:p>
          <a:p>
            <a:pPr marL="540327" indent="-540327" defTabSz="457200">
              <a:lnSpc>
                <a:spcPct val="100000"/>
              </a:lnSpc>
              <a:spcBef>
                <a:spcPts val="1200"/>
              </a:spcBef>
              <a:buSzPct val="100000"/>
              <a:buChar char="•"/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accumulative drainage area</a:t>
            </a:r>
          </a:p>
          <a:p>
            <a:pPr marL="540327" indent="-540327" defTabSz="457200">
              <a:lnSpc>
                <a:spcPct val="100000"/>
              </a:lnSpc>
              <a:spcBef>
                <a:spcPts val="1200"/>
              </a:spcBef>
              <a:buSzPct val="100000"/>
              <a:buChar char="•"/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Hillslopes</a:t>
            </a:r>
          </a:p>
          <a:p>
            <a:pPr marL="540327" indent="-540327" defTabSz="457200">
              <a:lnSpc>
                <a:spcPct val="100000"/>
              </a:lnSpc>
              <a:spcBef>
                <a:spcPts val="1200"/>
              </a:spcBef>
              <a:buSzPct val="100000"/>
              <a:buChar char="•"/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stream network</a:t>
            </a:r>
          </a:p>
          <a:p>
            <a:pPr marL="540327" indent="-540327" defTabSz="457200">
              <a:lnSpc>
                <a:spcPct val="100000"/>
              </a:lnSpc>
              <a:spcBef>
                <a:spcPts val="1200"/>
              </a:spcBef>
              <a:buSzPct val="100000"/>
              <a:buChar char="•"/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Watershed delineation </a:t>
            </a:r>
          </a:p>
        </p:txBody>
      </p:sp>
      <p:sp>
        <p:nvSpPr>
          <p:cNvPr id="167" name="Elevation -&gt;"/>
          <p:cNvSpPr txBox="1"/>
          <p:nvPr/>
        </p:nvSpPr>
        <p:spPr>
          <a:xfrm>
            <a:off x="12480889" y="5713006"/>
            <a:ext cx="2335015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1200"/>
              </a:spcBef>
              <a:defRPr sz="31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Elevation</a:t>
            </a:r>
            <a:r>
              <a:t> -&gt;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609" y="5637064"/>
            <a:ext cx="5836408" cy="5114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730" y="5630222"/>
            <a:ext cx="4596815" cy="5114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Image" descr="Image"/>
          <p:cNvPicPr>
            <a:picLocks noChangeAspect="1"/>
          </p:cNvPicPr>
          <p:nvPr/>
        </p:nvPicPr>
        <p:blipFill>
          <a:blip r:embed="rId2"/>
          <a:srcRect b="40214"/>
          <a:stretch>
            <a:fillRect/>
          </a:stretch>
        </p:blipFill>
        <p:spPr>
          <a:xfrm>
            <a:off x="803702" y="962815"/>
            <a:ext cx="18011886" cy="1220421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693" name="RHESSys (Lin et al. 2015)"/>
          <p:cNvSpPr txBox="1"/>
          <p:nvPr/>
        </p:nvSpPr>
        <p:spPr>
          <a:xfrm>
            <a:off x="3743701" y="250846"/>
            <a:ext cx="9649881" cy="671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900"/>
            </a:lvl1pPr>
          </a:lstStyle>
          <a:p>
            <a:r>
              <a:t>RHESSys (Lin et al. 2015)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900" y="588603"/>
            <a:ext cx="16602293" cy="1253879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696" name="Canopy growth in RHESSys (based on BiomeBGC)"/>
          <p:cNvSpPr txBox="1"/>
          <p:nvPr/>
        </p:nvSpPr>
        <p:spPr>
          <a:xfrm>
            <a:off x="794105" y="520002"/>
            <a:ext cx="3110365" cy="17857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Canopy growth in RHESSys (based on BiomeBGC)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649" y="842830"/>
            <a:ext cx="17446755" cy="120303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699" name="Decomposition in RHESSys based on CENTURY model"/>
          <p:cNvSpPr txBox="1"/>
          <p:nvPr/>
        </p:nvSpPr>
        <p:spPr>
          <a:xfrm>
            <a:off x="982320" y="694781"/>
            <a:ext cx="2696792" cy="2198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Decomposition in RHESSys based on CENTURY model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Developing for urban catchment"/>
          <p:cNvSpPr txBox="1"/>
          <p:nvPr/>
        </p:nvSpPr>
        <p:spPr>
          <a:xfrm>
            <a:off x="833263" y="280075"/>
            <a:ext cx="887669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Developing for urban catchment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onds (~ 1 m deep)"/>
          <p:cNvSpPr txBox="1"/>
          <p:nvPr/>
        </p:nvSpPr>
        <p:spPr>
          <a:xfrm>
            <a:off x="833263" y="280075"/>
            <a:ext cx="546049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Ponds (~ 1 m deep)</a:t>
            </a:r>
          </a:p>
        </p:txBody>
      </p:sp>
      <p:pic>
        <p:nvPicPr>
          <p:cNvPr id="704" name="Image" descr="Image"/>
          <p:cNvPicPr>
            <a:picLocks noChangeAspect="1"/>
          </p:cNvPicPr>
          <p:nvPr/>
        </p:nvPicPr>
        <p:blipFill>
          <a:blip r:embed="rId2"/>
          <a:srcRect r="2620"/>
          <a:stretch>
            <a:fillRect/>
          </a:stretch>
        </p:blipFill>
        <p:spPr>
          <a:xfrm>
            <a:off x="448854" y="1061175"/>
            <a:ext cx="5303879" cy="6086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150" y="4701966"/>
            <a:ext cx="17788801" cy="2588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8838" y="4295299"/>
            <a:ext cx="3073401" cy="745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70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441" y="1718051"/>
            <a:ext cx="17889492" cy="2557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32487" y="834593"/>
            <a:ext cx="30734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20 km2 Bolin, Chapel Hill, NC"/>
          <p:cNvSpPr txBox="1"/>
          <p:nvPr/>
        </p:nvSpPr>
        <p:spPr>
          <a:xfrm>
            <a:off x="461140" y="6202901"/>
            <a:ext cx="2608709" cy="769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/>
            </a:pPr>
            <a:r>
              <a:t>20 km</a:t>
            </a:r>
            <a:r>
              <a:rPr baseline="31999"/>
              <a:t>2</a:t>
            </a:r>
            <a:r>
              <a:t> Bolin, Chapel Hill, NC</a:t>
            </a:r>
          </a:p>
        </p:txBody>
      </p:sp>
      <p:pic>
        <p:nvPicPr>
          <p:cNvPr id="710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308" y="7233373"/>
            <a:ext cx="8458201" cy="6216519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Oval"/>
          <p:cNvSpPr/>
          <p:nvPr/>
        </p:nvSpPr>
        <p:spPr>
          <a:xfrm rot="20040000">
            <a:off x="1235571" y="8367749"/>
            <a:ext cx="549094" cy="955984"/>
          </a:xfrm>
          <a:prstGeom prst="ellips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12" name="Oval"/>
          <p:cNvSpPr/>
          <p:nvPr/>
        </p:nvSpPr>
        <p:spPr>
          <a:xfrm rot="16200000">
            <a:off x="2233428" y="8581835"/>
            <a:ext cx="549094" cy="955984"/>
          </a:xfrm>
          <a:prstGeom prst="ellips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13" name="Oval"/>
          <p:cNvSpPr/>
          <p:nvPr/>
        </p:nvSpPr>
        <p:spPr>
          <a:xfrm rot="20580000">
            <a:off x="4990417" y="11007897"/>
            <a:ext cx="549094" cy="955984"/>
          </a:xfrm>
          <a:prstGeom prst="ellips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14" name="Line"/>
          <p:cNvSpPr/>
          <p:nvPr/>
        </p:nvSpPr>
        <p:spPr>
          <a:xfrm flipH="1">
            <a:off x="5631610" y="9630749"/>
            <a:ext cx="1423807" cy="16912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15" name="Line"/>
          <p:cNvSpPr/>
          <p:nvPr/>
        </p:nvSpPr>
        <p:spPr>
          <a:xfrm flipH="1" flipV="1">
            <a:off x="2971867" y="8993459"/>
            <a:ext cx="4124622" cy="51579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16" name="Ponds"/>
          <p:cNvSpPr txBox="1"/>
          <p:nvPr/>
        </p:nvSpPr>
        <p:spPr>
          <a:xfrm>
            <a:off x="7121572" y="9289140"/>
            <a:ext cx="981384" cy="4490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Ponds</a:t>
            </a:r>
          </a:p>
        </p:txBody>
      </p:sp>
      <p:sp>
        <p:nvSpPr>
          <p:cNvPr id="717" name="No ponds"/>
          <p:cNvSpPr txBox="1"/>
          <p:nvPr/>
        </p:nvSpPr>
        <p:spPr>
          <a:xfrm>
            <a:off x="9728524" y="1211224"/>
            <a:ext cx="2790445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No ponds</a:t>
            </a:r>
          </a:p>
        </p:txBody>
      </p:sp>
      <p:sp>
        <p:nvSpPr>
          <p:cNvPr id="718" name="Yes ponds"/>
          <p:cNvSpPr txBox="1"/>
          <p:nvPr/>
        </p:nvSpPr>
        <p:spPr>
          <a:xfrm>
            <a:off x="11517439" y="4068192"/>
            <a:ext cx="2959914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Yes ponds</a:t>
            </a:r>
          </a:p>
        </p:txBody>
      </p:sp>
      <p:sp>
        <p:nvSpPr>
          <p:cNvPr id="719" name="Rectangle"/>
          <p:cNvSpPr/>
          <p:nvPr/>
        </p:nvSpPr>
        <p:spPr>
          <a:xfrm>
            <a:off x="12840124" y="1794934"/>
            <a:ext cx="1556624" cy="5354948"/>
          </a:xfrm>
          <a:prstGeom prst="rect">
            <a:avLst/>
          </a:prstGeom>
          <a:solidFill>
            <a:srgbClr val="000000">
              <a:alpha val="2437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20" name="Rectangle"/>
          <p:cNvSpPr/>
          <p:nvPr/>
        </p:nvSpPr>
        <p:spPr>
          <a:xfrm>
            <a:off x="15438338" y="1794934"/>
            <a:ext cx="1270001" cy="5354948"/>
          </a:xfrm>
          <a:prstGeom prst="rect">
            <a:avLst/>
          </a:prstGeom>
          <a:solidFill>
            <a:srgbClr val="000000">
              <a:alpha val="2437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onds and Detention ponds"/>
          <p:cNvSpPr txBox="1"/>
          <p:nvPr/>
        </p:nvSpPr>
        <p:spPr>
          <a:xfrm>
            <a:off x="455774" y="262658"/>
            <a:ext cx="774832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Ponds and Detention ponds</a:t>
            </a:r>
          </a:p>
        </p:txBody>
      </p:sp>
      <p:grpSp>
        <p:nvGrpSpPr>
          <p:cNvPr id="765" name="Group"/>
          <p:cNvGrpSpPr/>
          <p:nvPr/>
        </p:nvGrpSpPr>
        <p:grpSpPr>
          <a:xfrm>
            <a:off x="9196184" y="3717617"/>
            <a:ext cx="11206636" cy="8925171"/>
            <a:chOff x="0" y="0"/>
            <a:chExt cx="11206634" cy="8925169"/>
          </a:xfrm>
        </p:grpSpPr>
        <p:pic>
          <p:nvPicPr>
            <p:cNvPr id="723" name="Image" descr="Image"/>
            <p:cNvPicPr>
              <a:picLocks noChangeAspect="1"/>
            </p:cNvPicPr>
            <p:nvPr/>
          </p:nvPicPr>
          <p:blipFill>
            <a:blip r:embed="rId2"/>
            <a:srcRect l="39970" t="3127" r="2542" b="3127"/>
            <a:stretch>
              <a:fillRect/>
            </a:stretch>
          </p:blipFill>
          <p:spPr>
            <a:xfrm>
              <a:off x="6891307" y="460735"/>
              <a:ext cx="4315328" cy="52856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4" name="Surface water (detention)"/>
            <p:cNvSpPr/>
            <p:nvPr/>
          </p:nvSpPr>
          <p:spPr>
            <a:xfrm>
              <a:off x="3732455" y="3743583"/>
              <a:ext cx="3085864" cy="235614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Surface water (detention)</a:t>
              </a:r>
            </a:p>
          </p:txBody>
        </p:sp>
        <p:sp>
          <p:nvSpPr>
            <p:cNvPr id="725" name="Line"/>
            <p:cNvSpPr/>
            <p:nvPr/>
          </p:nvSpPr>
          <p:spPr>
            <a:xfrm>
              <a:off x="7796890" y="1330621"/>
              <a:ext cx="1" cy="648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726" name="Precipitation"/>
            <p:cNvSpPr txBox="1"/>
            <p:nvPr/>
          </p:nvSpPr>
          <p:spPr>
            <a:xfrm>
              <a:off x="7329569" y="963912"/>
              <a:ext cx="934642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2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Precipitation </a:t>
              </a:r>
            </a:p>
          </p:txBody>
        </p:sp>
        <p:sp>
          <p:nvSpPr>
            <p:cNvPr id="727" name="Canopy interception"/>
            <p:cNvSpPr txBox="1"/>
            <p:nvPr/>
          </p:nvSpPr>
          <p:spPr>
            <a:xfrm>
              <a:off x="7982005" y="1211684"/>
              <a:ext cx="1020962" cy="508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Canopy interception</a:t>
              </a:r>
            </a:p>
          </p:txBody>
        </p:sp>
        <p:sp>
          <p:nvSpPr>
            <p:cNvPr id="728" name="Line"/>
            <p:cNvSpPr/>
            <p:nvPr/>
          </p:nvSpPr>
          <p:spPr>
            <a:xfrm>
              <a:off x="7796890" y="3086208"/>
              <a:ext cx="1" cy="93719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729" name="Rooting depth"/>
            <p:cNvSpPr txBox="1"/>
            <p:nvPr/>
          </p:nvSpPr>
          <p:spPr>
            <a:xfrm>
              <a:off x="9866169" y="5627861"/>
              <a:ext cx="996108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2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Rooting depth</a:t>
              </a:r>
            </a:p>
          </p:txBody>
        </p:sp>
        <p:sp>
          <p:nvSpPr>
            <p:cNvPr id="730" name="Line"/>
            <p:cNvSpPr/>
            <p:nvPr/>
          </p:nvSpPr>
          <p:spPr>
            <a:xfrm>
              <a:off x="6747147" y="5889024"/>
              <a:ext cx="4125738" cy="1"/>
            </a:xfrm>
            <a:prstGeom prst="line">
              <a:avLst/>
            </a:prstGeom>
            <a:noFill/>
            <a:ln w="25400" cap="flat">
              <a:solidFill>
                <a:srgbClr val="D5D5D5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731" name="Transpiration"/>
            <p:cNvSpPr txBox="1"/>
            <p:nvPr/>
          </p:nvSpPr>
          <p:spPr>
            <a:xfrm>
              <a:off x="9201694" y="604151"/>
              <a:ext cx="926977" cy="2794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2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Transpiration</a:t>
              </a:r>
            </a:p>
          </p:txBody>
        </p:sp>
        <p:sp>
          <p:nvSpPr>
            <p:cNvPr id="780" name="Connection Line"/>
            <p:cNvSpPr/>
            <p:nvPr/>
          </p:nvSpPr>
          <p:spPr>
            <a:xfrm>
              <a:off x="7191044" y="0"/>
              <a:ext cx="2391963" cy="5742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1" h="21600" extrusionOk="0">
                  <a:moveTo>
                    <a:pt x="0" y="21600"/>
                  </a:moveTo>
                  <a:cubicBezTo>
                    <a:pt x="14756" y="19905"/>
                    <a:pt x="21600" y="12705"/>
                    <a:pt x="20533" y="0"/>
                  </a:cubicBezTo>
                </a:path>
              </a:pathLst>
            </a:custGeom>
            <a:noFill/>
            <a:ln w="254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733" name="Evaporation"/>
            <p:cNvSpPr txBox="1"/>
            <p:nvPr/>
          </p:nvSpPr>
          <p:spPr>
            <a:xfrm>
              <a:off x="8551375" y="940701"/>
              <a:ext cx="850926" cy="2794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2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Evaporation</a:t>
              </a:r>
            </a:p>
          </p:txBody>
        </p:sp>
        <p:sp>
          <p:nvSpPr>
            <p:cNvPr id="734" name="Line"/>
            <p:cNvSpPr/>
            <p:nvPr/>
          </p:nvSpPr>
          <p:spPr>
            <a:xfrm flipV="1">
              <a:off x="9072150" y="1177928"/>
              <a:ext cx="1" cy="2794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35" name="litter interception"/>
            <p:cNvSpPr/>
            <p:nvPr/>
          </p:nvSpPr>
          <p:spPr>
            <a:xfrm>
              <a:off x="7420081" y="3336542"/>
              <a:ext cx="2449336" cy="37177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litter interception</a:t>
              </a:r>
            </a:p>
          </p:txBody>
        </p:sp>
        <p:sp>
          <p:nvSpPr>
            <p:cNvPr id="736" name="Returnflow"/>
            <p:cNvSpPr txBox="1"/>
            <p:nvPr/>
          </p:nvSpPr>
          <p:spPr>
            <a:xfrm>
              <a:off x="9937421" y="3130315"/>
              <a:ext cx="853605" cy="2794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2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Returnflow </a:t>
              </a:r>
            </a:p>
          </p:txBody>
        </p:sp>
        <p:sp>
          <p:nvSpPr>
            <p:cNvPr id="737" name="Line"/>
            <p:cNvSpPr/>
            <p:nvPr/>
          </p:nvSpPr>
          <p:spPr>
            <a:xfrm>
              <a:off x="9505103" y="3513823"/>
              <a:ext cx="623095" cy="1410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6"/>
                  </a:moveTo>
                  <a:lnTo>
                    <a:pt x="21600" y="0"/>
                  </a:lnTo>
                  <a:lnTo>
                    <a:pt x="21318" y="21600"/>
                  </a:lnTo>
                </a:path>
              </a:pathLst>
            </a:custGeom>
            <a:noFill/>
            <a:ln w="254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738" name="Rectangle"/>
            <p:cNvSpPr/>
            <p:nvPr/>
          </p:nvSpPr>
          <p:spPr>
            <a:xfrm>
              <a:off x="6839744" y="6171880"/>
              <a:ext cx="4101176" cy="2677957"/>
            </a:xfrm>
            <a:prstGeom prst="rect">
              <a:avLst/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39" name="Line"/>
            <p:cNvSpPr/>
            <p:nvPr/>
          </p:nvSpPr>
          <p:spPr>
            <a:xfrm>
              <a:off x="7372524" y="3850174"/>
              <a:ext cx="3047921" cy="2244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1" y="4784"/>
                  </a:lnTo>
                  <a:lnTo>
                    <a:pt x="917" y="9003"/>
                  </a:lnTo>
                  <a:lnTo>
                    <a:pt x="2676" y="13222"/>
                  </a:lnTo>
                  <a:lnTo>
                    <a:pt x="5684" y="17475"/>
                  </a:lnTo>
                  <a:lnTo>
                    <a:pt x="8371" y="19798"/>
                  </a:lnTo>
                  <a:lnTo>
                    <a:pt x="10865" y="20703"/>
                  </a:lnTo>
                  <a:lnTo>
                    <a:pt x="14194" y="21305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40" name="Line"/>
            <p:cNvSpPr/>
            <p:nvPr/>
          </p:nvSpPr>
          <p:spPr>
            <a:xfrm>
              <a:off x="9330391" y="5678736"/>
              <a:ext cx="1" cy="8694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741" name="FC"/>
            <p:cNvSpPr txBox="1"/>
            <p:nvPr/>
          </p:nvSpPr>
          <p:spPr>
            <a:xfrm>
              <a:off x="7166532" y="6213953"/>
              <a:ext cx="357039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400" b="1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FC</a:t>
              </a:r>
            </a:p>
          </p:txBody>
        </p:sp>
        <p:sp>
          <p:nvSpPr>
            <p:cNvPr id="742" name="Cap. Rise"/>
            <p:cNvSpPr txBox="1"/>
            <p:nvPr/>
          </p:nvSpPr>
          <p:spPr>
            <a:xfrm>
              <a:off x="8786510" y="5513561"/>
              <a:ext cx="524815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Cap. Rise</a:t>
              </a:r>
            </a:p>
          </p:txBody>
        </p:sp>
        <p:sp>
          <p:nvSpPr>
            <p:cNvPr id="743" name="Drainage"/>
            <p:cNvSpPr txBox="1"/>
            <p:nvPr/>
          </p:nvSpPr>
          <p:spPr>
            <a:xfrm>
              <a:off x="9269431" y="6314821"/>
              <a:ext cx="758739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Drainage</a:t>
              </a:r>
            </a:p>
          </p:txBody>
        </p:sp>
        <p:sp>
          <p:nvSpPr>
            <p:cNvPr id="744" name="Soil depth"/>
            <p:cNvSpPr txBox="1"/>
            <p:nvPr/>
          </p:nvSpPr>
          <p:spPr>
            <a:xfrm>
              <a:off x="9772335" y="7728147"/>
              <a:ext cx="899369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200" b="1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Soil depth</a:t>
              </a:r>
            </a:p>
          </p:txBody>
        </p:sp>
        <p:sp>
          <p:nvSpPr>
            <p:cNvPr id="745" name="Infiltration"/>
            <p:cNvSpPr txBox="1"/>
            <p:nvPr/>
          </p:nvSpPr>
          <p:spPr>
            <a:xfrm rot="16200000">
              <a:off x="9963652" y="4110428"/>
              <a:ext cx="801143" cy="2794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2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Infiltration </a:t>
              </a:r>
            </a:p>
          </p:txBody>
        </p:sp>
        <p:sp>
          <p:nvSpPr>
            <p:cNvPr id="746" name="Rectangle"/>
            <p:cNvSpPr/>
            <p:nvPr/>
          </p:nvSpPr>
          <p:spPr>
            <a:xfrm>
              <a:off x="3754514" y="6177690"/>
              <a:ext cx="3088505" cy="274748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1400"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747" name="Rectangle"/>
            <p:cNvSpPr/>
            <p:nvPr/>
          </p:nvSpPr>
          <p:spPr>
            <a:xfrm>
              <a:off x="6839784" y="3749548"/>
              <a:ext cx="4101175" cy="5119114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1400"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748" name="Rectangle"/>
            <p:cNvSpPr/>
            <p:nvPr/>
          </p:nvSpPr>
          <p:spPr>
            <a:xfrm>
              <a:off x="3820384" y="6212451"/>
              <a:ext cx="2956765" cy="2677958"/>
            </a:xfrm>
            <a:prstGeom prst="rect">
              <a:avLst/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49" name="Soil depth"/>
            <p:cNvSpPr txBox="1"/>
            <p:nvPr/>
          </p:nvSpPr>
          <p:spPr>
            <a:xfrm>
              <a:off x="5884036" y="8628395"/>
              <a:ext cx="899370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200" b="1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Soil depth</a:t>
              </a:r>
            </a:p>
          </p:txBody>
        </p:sp>
        <p:sp>
          <p:nvSpPr>
            <p:cNvPr id="750" name="Line"/>
            <p:cNvSpPr/>
            <p:nvPr/>
          </p:nvSpPr>
          <p:spPr>
            <a:xfrm flipH="1">
              <a:off x="2529610" y="6113456"/>
              <a:ext cx="1127550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51" name="Line"/>
            <p:cNvSpPr/>
            <p:nvPr/>
          </p:nvSpPr>
          <p:spPr>
            <a:xfrm flipH="1">
              <a:off x="1908999" y="3861927"/>
              <a:ext cx="1972189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52" name="Line"/>
            <p:cNvSpPr/>
            <p:nvPr/>
          </p:nvSpPr>
          <p:spPr>
            <a:xfrm>
              <a:off x="5508503" y="5678736"/>
              <a:ext cx="1" cy="8694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753" name="Returnflow"/>
            <p:cNvSpPr txBox="1"/>
            <p:nvPr/>
          </p:nvSpPr>
          <p:spPr>
            <a:xfrm>
              <a:off x="5605633" y="5749324"/>
              <a:ext cx="853604" cy="2794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2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Returnflow </a:t>
              </a:r>
            </a:p>
          </p:txBody>
        </p:sp>
        <p:sp>
          <p:nvSpPr>
            <p:cNvPr id="754" name="Infiltration"/>
            <p:cNvSpPr txBox="1"/>
            <p:nvPr/>
          </p:nvSpPr>
          <p:spPr>
            <a:xfrm>
              <a:off x="4610703" y="6327521"/>
              <a:ext cx="801143" cy="2794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2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Infiltration </a:t>
              </a:r>
            </a:p>
          </p:txBody>
        </p:sp>
        <p:sp>
          <p:nvSpPr>
            <p:cNvPr id="755" name="Line"/>
            <p:cNvSpPr/>
            <p:nvPr/>
          </p:nvSpPr>
          <p:spPr>
            <a:xfrm flipH="1">
              <a:off x="5966428" y="7510858"/>
              <a:ext cx="164638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756" name="Drain from top"/>
            <p:cNvSpPr txBox="1"/>
            <p:nvPr/>
          </p:nvSpPr>
          <p:spPr>
            <a:xfrm>
              <a:off x="1644361" y="3020637"/>
              <a:ext cx="2236827" cy="498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/>
              </a:lvl1pPr>
            </a:lstStyle>
            <a:p>
              <a:r>
                <a:t>Drain from top</a:t>
              </a:r>
            </a:p>
          </p:txBody>
        </p:sp>
        <p:sp>
          <p:nvSpPr>
            <p:cNvPr id="757" name="Drain from bottom"/>
            <p:cNvSpPr txBox="1"/>
            <p:nvPr/>
          </p:nvSpPr>
          <p:spPr>
            <a:xfrm>
              <a:off x="697382" y="5518184"/>
              <a:ext cx="2812035" cy="498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/>
              </a:lvl1pPr>
            </a:lstStyle>
            <a:p>
              <a:r>
                <a:t>Drain from bottom</a:t>
              </a:r>
            </a:p>
          </p:txBody>
        </p:sp>
        <p:sp>
          <p:nvSpPr>
            <p:cNvPr id="758" name="Line"/>
            <p:cNvSpPr/>
            <p:nvPr/>
          </p:nvSpPr>
          <p:spPr>
            <a:xfrm flipH="1">
              <a:off x="3074622" y="5163989"/>
              <a:ext cx="1127549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763" name="Group"/>
            <p:cNvGrpSpPr/>
            <p:nvPr/>
          </p:nvGrpSpPr>
          <p:grpSpPr>
            <a:xfrm>
              <a:off x="4300493" y="5172977"/>
              <a:ext cx="801143" cy="937198"/>
              <a:chOff x="0" y="0"/>
              <a:chExt cx="801141" cy="937197"/>
            </a:xfrm>
          </p:grpSpPr>
          <p:sp>
            <p:nvSpPr>
              <p:cNvPr id="759" name="Rectangle"/>
              <p:cNvSpPr/>
              <p:nvPr/>
            </p:nvSpPr>
            <p:spPr>
              <a:xfrm>
                <a:off x="0" y="0"/>
                <a:ext cx="801142" cy="937198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60" name="Rectangle"/>
              <p:cNvSpPr/>
              <p:nvPr/>
            </p:nvSpPr>
            <p:spPr>
              <a:xfrm>
                <a:off x="179183" y="102196"/>
                <a:ext cx="94366" cy="4556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61" name="Rectangle"/>
              <p:cNvSpPr/>
              <p:nvPr/>
            </p:nvSpPr>
            <p:spPr>
              <a:xfrm>
                <a:off x="363559" y="102196"/>
                <a:ext cx="84161" cy="4587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62" name="Rectangle"/>
              <p:cNvSpPr/>
              <p:nvPr/>
            </p:nvSpPr>
            <p:spPr>
              <a:xfrm>
                <a:off x="536097" y="102196"/>
                <a:ext cx="85794" cy="44440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764" name="Drain from some depth"/>
            <p:cNvSpPr txBox="1"/>
            <p:nvPr/>
          </p:nvSpPr>
          <p:spPr>
            <a:xfrm>
              <a:off x="0" y="4502276"/>
              <a:ext cx="3509417" cy="498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/>
              </a:lvl1pPr>
            </a:lstStyle>
            <a:p>
              <a:r>
                <a:t>Drain from some depth</a:t>
              </a:r>
            </a:p>
          </p:txBody>
        </p:sp>
      </p:grpSp>
      <p:grpSp>
        <p:nvGrpSpPr>
          <p:cNvPr id="771" name="Group"/>
          <p:cNvGrpSpPr/>
          <p:nvPr/>
        </p:nvGrpSpPr>
        <p:grpSpPr>
          <a:xfrm>
            <a:off x="3477193" y="2083712"/>
            <a:ext cx="8031648" cy="4192755"/>
            <a:chOff x="-38100" y="0"/>
            <a:chExt cx="8031647" cy="4192753"/>
          </a:xfrm>
        </p:grpSpPr>
        <p:pic>
          <p:nvPicPr>
            <p:cNvPr id="76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312" y="0"/>
              <a:ext cx="7900235" cy="41927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7" name="Line Line" descr="Line Lin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8100" y="1316249"/>
              <a:ext cx="6839221" cy="76201"/>
            </a:xfrm>
            <a:prstGeom prst="rect">
              <a:avLst/>
            </a:prstGeom>
            <a:effectLst/>
          </p:spPr>
        </p:pic>
        <p:pic>
          <p:nvPicPr>
            <p:cNvPr id="769" name="Line Line" descr="Line L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8100" y="3920087"/>
              <a:ext cx="4635420" cy="76201"/>
            </a:xfrm>
            <a:prstGeom prst="rect">
              <a:avLst/>
            </a:prstGeom>
            <a:effectLst/>
          </p:spPr>
        </p:pic>
      </p:grpSp>
      <p:sp>
        <p:nvSpPr>
          <p:cNvPr id="772" name="(add more pond settings)"/>
          <p:cNvSpPr txBox="1"/>
          <p:nvPr/>
        </p:nvSpPr>
        <p:spPr>
          <a:xfrm>
            <a:off x="3557332" y="6292915"/>
            <a:ext cx="4661511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(add more pond settings)</a:t>
            </a:r>
          </a:p>
        </p:txBody>
      </p:sp>
      <p:sp>
        <p:nvSpPr>
          <p:cNvPr id="773" name="Line"/>
          <p:cNvSpPr/>
          <p:nvPr/>
        </p:nvSpPr>
        <p:spPr>
          <a:xfrm>
            <a:off x="14277861" y="3899762"/>
            <a:ext cx="1" cy="249053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74" name="Line"/>
          <p:cNvSpPr/>
          <p:nvPr/>
        </p:nvSpPr>
        <p:spPr>
          <a:xfrm>
            <a:off x="11538864" y="3926976"/>
            <a:ext cx="272700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75" name="(drainDepth)"/>
          <p:cNvSpPr txBox="1"/>
          <p:nvPr/>
        </p:nvSpPr>
        <p:spPr>
          <a:xfrm>
            <a:off x="3557332" y="7029515"/>
            <a:ext cx="2334871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(drainDepth)</a:t>
            </a:r>
          </a:p>
        </p:txBody>
      </p:sp>
      <p:sp>
        <p:nvSpPr>
          <p:cNvPr id="776" name="(max drain rate)"/>
          <p:cNvSpPr txBox="1"/>
          <p:nvPr/>
        </p:nvSpPr>
        <p:spPr>
          <a:xfrm>
            <a:off x="3574749" y="7729418"/>
            <a:ext cx="2936749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(max drain rate)</a:t>
            </a:r>
          </a:p>
        </p:txBody>
      </p:sp>
      <p:pic>
        <p:nvPicPr>
          <p:cNvPr id="77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178" y="11154998"/>
            <a:ext cx="6262858" cy="2426153"/>
          </a:xfrm>
          <a:prstGeom prst="rect">
            <a:avLst/>
          </a:prstGeom>
          <a:ln w="12700">
            <a:miter lim="400000"/>
          </a:ln>
        </p:spPr>
      </p:pic>
      <p:sp>
        <p:nvSpPr>
          <p:cNvPr id="778" name="Detention pond designed drainage"/>
          <p:cNvSpPr txBox="1"/>
          <p:nvPr/>
        </p:nvSpPr>
        <p:spPr>
          <a:xfrm>
            <a:off x="445401" y="10493487"/>
            <a:ext cx="7485424" cy="57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100"/>
            </a:lvl1pPr>
          </a:lstStyle>
          <a:p>
            <a:r>
              <a:t>Detention pond designed drainage</a:t>
            </a:r>
          </a:p>
        </p:txBody>
      </p:sp>
      <p:sp>
        <p:nvSpPr>
          <p:cNvPr id="779" name="(permeable bottom)"/>
          <p:cNvSpPr txBox="1"/>
          <p:nvPr/>
        </p:nvSpPr>
        <p:spPr>
          <a:xfrm>
            <a:off x="3574749" y="8429321"/>
            <a:ext cx="3675178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(permeable bottom)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anitary sewer"/>
          <p:cNvSpPr txBox="1"/>
          <p:nvPr/>
        </p:nvSpPr>
        <p:spPr>
          <a:xfrm>
            <a:off x="455774" y="262658"/>
            <a:ext cx="4132175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Sanitary sewer</a:t>
            </a:r>
          </a:p>
        </p:txBody>
      </p:sp>
      <p:pic>
        <p:nvPicPr>
          <p:cNvPr id="78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23" y="1108595"/>
            <a:ext cx="14442945" cy="6396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02" y="8076247"/>
            <a:ext cx="9550401" cy="452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2452" y="1255764"/>
            <a:ext cx="7143864" cy="5795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340" y="8524374"/>
            <a:ext cx="13752994" cy="2066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1751" y="8186009"/>
            <a:ext cx="4241801" cy="38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8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2203" y="10609580"/>
            <a:ext cx="6055594" cy="3055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076" y="249395"/>
            <a:ext cx="8978705" cy="68321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93" name="Group"/>
          <p:cNvGrpSpPr/>
          <p:nvPr/>
        </p:nvGrpSpPr>
        <p:grpSpPr>
          <a:xfrm>
            <a:off x="427989" y="1296851"/>
            <a:ext cx="9861558" cy="6582338"/>
            <a:chOff x="0" y="0"/>
            <a:chExt cx="9861556" cy="6582336"/>
          </a:xfrm>
        </p:grpSpPr>
        <p:pic>
          <p:nvPicPr>
            <p:cNvPr id="79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385300" cy="635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2" name="(disconnected) Rooftops -&gt; adjacent previous areas (e.g., lawns and rain gardens) (low-impact development; LID)…"/>
            <p:cNvSpPr txBox="1"/>
            <p:nvPr/>
          </p:nvSpPr>
          <p:spPr>
            <a:xfrm>
              <a:off x="3049190" y="2396315"/>
              <a:ext cx="6812367" cy="41860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800"/>
              </a:pPr>
              <a:r>
                <a:t>(disconnected) Rooftops -&gt; adjacent previous areas (e.g., lawns and rain gardens) (low-impact development; LID)</a:t>
              </a:r>
            </a:p>
            <a:p>
              <a:pPr>
                <a:defRPr sz="2800"/>
              </a:pPr>
              <a:r>
                <a:t>(connected) Rooftops -&gt; storm sewers</a:t>
              </a:r>
            </a:p>
            <a:p>
              <a:pPr>
                <a:defRPr sz="2800"/>
              </a:pPr>
              <a:endParaRPr/>
            </a:p>
          </p:txBody>
        </p:sp>
      </p:grpSp>
      <p:sp>
        <p:nvSpPr>
          <p:cNvPr id="794" name="Surface routing"/>
          <p:cNvSpPr txBox="1"/>
          <p:nvPr/>
        </p:nvSpPr>
        <p:spPr>
          <a:xfrm>
            <a:off x="673020" y="7777487"/>
            <a:ext cx="444977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Surface routing </a:t>
            </a:r>
          </a:p>
        </p:txBody>
      </p:sp>
      <p:sp>
        <p:nvSpPr>
          <p:cNvPr id="795" name="Quick flow…"/>
          <p:cNvSpPr txBox="1"/>
          <p:nvPr/>
        </p:nvSpPr>
        <p:spPr>
          <a:xfrm>
            <a:off x="1043860" y="8806789"/>
            <a:ext cx="10061957" cy="2940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>
              <a:buSzPct val="100000"/>
              <a:buChar char="•"/>
              <a:defRPr sz="4000"/>
            </a:pPr>
            <a:r>
              <a:t>Quick flow</a:t>
            </a:r>
          </a:p>
          <a:p>
            <a:pPr marL="228600" indent="-228600">
              <a:buSzPct val="100000"/>
              <a:buChar char="•"/>
              <a:defRPr sz="4000"/>
            </a:pPr>
            <a:r>
              <a:t>Use GIS to identify the transfer from A to B</a:t>
            </a:r>
          </a:p>
          <a:p>
            <a:pPr marL="228600" indent="-228600">
              <a:buSzPct val="100000"/>
              <a:buChar char="•"/>
              <a:defRPr sz="4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Define transfer rate</a:t>
            </a:r>
          </a:p>
        </p:txBody>
      </p:sp>
      <p:sp>
        <p:nvSpPr>
          <p:cNvPr id="796" name="Engineering stormflow patterns"/>
          <p:cNvSpPr txBox="1"/>
          <p:nvPr/>
        </p:nvSpPr>
        <p:spPr>
          <a:xfrm>
            <a:off x="673020" y="171275"/>
            <a:ext cx="8795614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Engineering stormflow patterns </a:t>
            </a:r>
          </a:p>
        </p:txBody>
      </p:sp>
      <p:sp>
        <p:nvSpPr>
          <p:cNvPr id="797" name="Rounded Rectangle"/>
          <p:cNvSpPr/>
          <p:nvPr/>
        </p:nvSpPr>
        <p:spPr>
          <a:xfrm>
            <a:off x="12149183" y="4167776"/>
            <a:ext cx="5089312" cy="2940102"/>
          </a:xfrm>
          <a:prstGeom prst="roundRect">
            <a:avLst>
              <a:gd name="adj" fmla="val 6479"/>
            </a:avLst>
          </a:prstGeom>
          <a:ln w="25400">
            <a:solidFill>
              <a:srgbClr val="D5D5D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79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9123" y="7448890"/>
            <a:ext cx="7822532" cy="6045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Rectangle"/>
          <p:cNvSpPr/>
          <p:nvPr/>
        </p:nvSpPr>
        <p:spPr>
          <a:xfrm>
            <a:off x="6181146" y="3326744"/>
            <a:ext cx="16677797" cy="1009027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01" name="Irrigation"/>
          <p:cNvSpPr txBox="1"/>
          <p:nvPr/>
        </p:nvSpPr>
        <p:spPr>
          <a:xfrm>
            <a:off x="12070144" y="1989781"/>
            <a:ext cx="2028267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200" b="1"/>
            </a:lvl1pPr>
          </a:lstStyle>
          <a:p>
            <a:r>
              <a:t>Irrigation </a:t>
            </a:r>
          </a:p>
        </p:txBody>
      </p:sp>
      <p:sp>
        <p:nvSpPr>
          <p:cNvPr id="802" name="Septic"/>
          <p:cNvSpPr txBox="1"/>
          <p:nvPr/>
        </p:nvSpPr>
        <p:spPr>
          <a:xfrm>
            <a:off x="12399193" y="650328"/>
            <a:ext cx="1382091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200" b="1"/>
            </a:lvl1pPr>
          </a:lstStyle>
          <a:p>
            <a:r>
              <a:t>Septic</a:t>
            </a:r>
          </a:p>
        </p:txBody>
      </p:sp>
      <p:sp>
        <p:nvSpPr>
          <p:cNvPr id="803" name="Water sources…"/>
          <p:cNvSpPr txBox="1"/>
          <p:nvPr/>
        </p:nvSpPr>
        <p:spPr>
          <a:xfrm>
            <a:off x="7149078" y="649727"/>
            <a:ext cx="3083586" cy="1591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lnSpc>
                <a:spcPct val="100000"/>
              </a:lnSpc>
              <a:spcBef>
                <a:spcPts val="0"/>
              </a:spcBef>
              <a:defRPr sz="3200" b="1"/>
            </a:pPr>
            <a:r>
              <a:t>Water sources</a:t>
            </a:r>
          </a:p>
          <a:p>
            <a:pPr marL="444500" indent="-444500" defTabSz="821531">
              <a:lnSpc>
                <a:spcPct val="100000"/>
              </a:lnSpc>
              <a:spcBef>
                <a:spcPts val="0"/>
              </a:spcBef>
              <a:buSzPct val="145000"/>
              <a:buChar char="*"/>
              <a:defRPr sz="3200"/>
            </a:pPr>
            <a:r>
              <a:t>Surface pond</a:t>
            </a:r>
          </a:p>
          <a:p>
            <a:pPr marL="444500" indent="-444500" defTabSz="821531">
              <a:lnSpc>
                <a:spcPct val="100000"/>
              </a:lnSpc>
              <a:spcBef>
                <a:spcPts val="0"/>
              </a:spcBef>
              <a:buSzPct val="145000"/>
              <a:buChar char="*"/>
              <a:defRPr sz="3200"/>
            </a:pPr>
            <a:r>
              <a:t>Groundwater </a:t>
            </a:r>
          </a:p>
        </p:txBody>
      </p:sp>
      <p:sp>
        <p:nvSpPr>
          <p:cNvPr id="804" name="Current Patch - surface"/>
          <p:cNvSpPr txBox="1"/>
          <p:nvPr/>
        </p:nvSpPr>
        <p:spPr>
          <a:xfrm>
            <a:off x="15866628" y="1995927"/>
            <a:ext cx="4400830" cy="614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200"/>
            </a:lvl1pPr>
          </a:lstStyle>
          <a:p>
            <a:r>
              <a:t>Current Patch - surface</a:t>
            </a:r>
          </a:p>
        </p:txBody>
      </p:sp>
      <p:sp>
        <p:nvSpPr>
          <p:cNvPr id="805" name="Current Patch - subsurface (UNSAT)"/>
          <p:cNvSpPr txBox="1"/>
          <p:nvPr/>
        </p:nvSpPr>
        <p:spPr>
          <a:xfrm>
            <a:off x="15940228" y="656473"/>
            <a:ext cx="6703899" cy="61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200"/>
            </a:lvl1pPr>
          </a:lstStyle>
          <a:p>
            <a:r>
              <a:t>Current Patch - subsurface (UNSAT)</a:t>
            </a:r>
          </a:p>
        </p:txBody>
      </p:sp>
      <p:sp>
        <p:nvSpPr>
          <p:cNvPr id="806" name="Line"/>
          <p:cNvSpPr/>
          <p:nvPr/>
        </p:nvSpPr>
        <p:spPr>
          <a:xfrm>
            <a:off x="11017412" y="1392146"/>
            <a:ext cx="645540" cy="82446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07" name="Line"/>
          <p:cNvSpPr/>
          <p:nvPr/>
        </p:nvSpPr>
        <p:spPr>
          <a:xfrm>
            <a:off x="14227277" y="2302974"/>
            <a:ext cx="14456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08" name="Line"/>
          <p:cNvSpPr/>
          <p:nvPr/>
        </p:nvSpPr>
        <p:spPr>
          <a:xfrm>
            <a:off x="11048308" y="1957332"/>
            <a:ext cx="733448" cy="3032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09" name="Line"/>
          <p:cNvSpPr/>
          <p:nvPr/>
        </p:nvSpPr>
        <p:spPr>
          <a:xfrm flipV="1">
            <a:off x="11054598" y="1185405"/>
            <a:ext cx="1071500" cy="7726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10" name="Line"/>
          <p:cNvSpPr/>
          <p:nvPr/>
        </p:nvSpPr>
        <p:spPr>
          <a:xfrm>
            <a:off x="14065192" y="963521"/>
            <a:ext cx="144561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11" name="Implementation"/>
          <p:cNvSpPr txBox="1"/>
          <p:nvPr/>
        </p:nvSpPr>
        <p:spPr>
          <a:xfrm>
            <a:off x="6641924" y="3007766"/>
            <a:ext cx="3186101" cy="6263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200" b="1"/>
            </a:lvl1pPr>
          </a:lstStyle>
          <a:p>
            <a:r>
              <a:t>Implementation</a:t>
            </a:r>
          </a:p>
        </p:txBody>
      </p:sp>
      <p:sp>
        <p:nvSpPr>
          <p:cNvPr id="812" name="Flow table"/>
          <p:cNvSpPr txBox="1"/>
          <p:nvPr/>
        </p:nvSpPr>
        <p:spPr>
          <a:xfrm>
            <a:off x="7156833" y="3811437"/>
            <a:ext cx="2156283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200" b="1"/>
            </a:lvl1pPr>
          </a:lstStyle>
          <a:p>
            <a:r>
              <a:t>Flow table</a:t>
            </a:r>
          </a:p>
        </p:txBody>
      </p:sp>
      <p:sp>
        <p:nvSpPr>
          <p:cNvPr id="813" name="actionCode 13 (irrigation)"/>
          <p:cNvSpPr txBox="1"/>
          <p:nvPr/>
        </p:nvSpPr>
        <p:spPr>
          <a:xfrm>
            <a:off x="10039285" y="3817583"/>
            <a:ext cx="4723918" cy="61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200"/>
            </a:lvl1pPr>
          </a:lstStyle>
          <a:p>
            <a:r>
              <a:t>actionCode 13 (irrigation)</a:t>
            </a:r>
          </a:p>
        </p:txBody>
      </p:sp>
      <p:sp>
        <p:nvSpPr>
          <p:cNvPr id="814" name="In the neighbor rows:"/>
          <p:cNvSpPr txBox="1"/>
          <p:nvPr/>
        </p:nvSpPr>
        <p:spPr>
          <a:xfrm>
            <a:off x="16073689" y="4260223"/>
            <a:ext cx="3986708" cy="61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200"/>
            </a:lvl1pPr>
          </a:lstStyle>
          <a:p>
            <a:r>
              <a:t>In the neighbor rows:</a:t>
            </a:r>
          </a:p>
        </p:txBody>
      </p:sp>
      <p:sp>
        <p:nvSpPr>
          <p:cNvPr id="815" name="drainIN patches"/>
          <p:cNvSpPr txBox="1"/>
          <p:nvPr/>
        </p:nvSpPr>
        <p:spPr>
          <a:xfrm>
            <a:off x="16329365" y="8916749"/>
            <a:ext cx="3475356" cy="61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444500" indent="-444500" algn="ctr" defTabSz="821531">
              <a:lnSpc>
                <a:spcPct val="100000"/>
              </a:lnSpc>
              <a:spcBef>
                <a:spcPts val="0"/>
              </a:spcBef>
              <a:buSzPct val="145000"/>
              <a:buChar char="*"/>
              <a:defRPr sz="3200"/>
            </a:lvl1pPr>
          </a:lstStyle>
          <a:p>
            <a:r>
              <a:t>drainIN patches</a:t>
            </a:r>
          </a:p>
        </p:txBody>
      </p:sp>
      <p:sp>
        <p:nvSpPr>
          <p:cNvPr id="816" name="In the current patch:"/>
          <p:cNvSpPr txBox="1"/>
          <p:nvPr/>
        </p:nvSpPr>
        <p:spPr>
          <a:xfrm>
            <a:off x="6779813" y="5165858"/>
            <a:ext cx="3822116" cy="61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200"/>
            </a:lvl1pPr>
          </a:lstStyle>
          <a:p>
            <a:r>
              <a:t>In the current patch:</a:t>
            </a:r>
          </a:p>
        </p:txBody>
      </p:sp>
      <p:sp>
        <p:nvSpPr>
          <p:cNvPr id="817" name="patch…"/>
          <p:cNvSpPr txBox="1"/>
          <p:nvPr/>
        </p:nvSpPr>
        <p:spPr>
          <a:xfrm>
            <a:off x="7144998" y="6055838"/>
            <a:ext cx="5010331" cy="529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76250" indent="-476250" defTabSz="821531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2400"/>
            </a:pPr>
            <a:r>
              <a:t>patch </a:t>
            </a:r>
          </a:p>
          <a:p>
            <a:pPr marL="476250" indent="-476250" defTabSz="821531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2400"/>
            </a:pPr>
            <a:r>
              <a:t>zone </a:t>
            </a:r>
          </a:p>
          <a:p>
            <a:pPr marL="476250" indent="-476250" defTabSz="821531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2400"/>
            </a:pPr>
            <a:r>
              <a:t>hill </a:t>
            </a:r>
          </a:p>
          <a:p>
            <a:pPr marL="476250" indent="-476250" defTabSz="821531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2400"/>
            </a:pPr>
            <a:r>
              <a:t>float: X (useless)</a:t>
            </a:r>
          </a:p>
          <a:p>
            <a:pPr marL="476250" indent="-476250" defTabSz="821531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2400"/>
            </a:pPr>
            <a:r>
              <a:t>float: Y (useless)</a:t>
            </a:r>
          </a:p>
          <a:p>
            <a:pPr marL="476250" indent="-476250" defTabSz="821531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2400" strike="sngStrike"/>
            </a:pPr>
            <a:r>
              <a:t>float: Z (useless)</a:t>
            </a:r>
          </a:p>
          <a:p>
            <a:pPr marL="476250" indent="-476250" defTabSz="821531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2400" strike="sngStrike"/>
            </a:pPr>
            <a:r>
              <a:rPr strike="noStrike"/>
              <a:t>int: </a:t>
            </a:r>
            <a:r>
              <a:t>1 (useless) </a:t>
            </a:r>
          </a:p>
          <a:p>
            <a:pPr marL="476250" indent="-476250" defTabSz="821531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2400"/>
            </a:pPr>
            <a:r>
              <a:t>basement_depth</a:t>
            </a:r>
          </a:p>
          <a:p>
            <a:pPr marL="476250" indent="-476250" defTabSz="821531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2400"/>
            </a:pPr>
            <a:r>
              <a:t>drainage_type (x 13)</a:t>
            </a:r>
          </a:p>
          <a:p>
            <a:pPr marL="476250" indent="-476250" defTabSz="821531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2400"/>
            </a:pPr>
            <a:r>
              <a:t>total_gamma </a:t>
            </a:r>
          </a:p>
          <a:p>
            <a:pPr marL="476250" indent="-476250" defTabSz="821531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2400"/>
            </a:pPr>
            <a:r>
              <a:t># of drainTO neighbors </a:t>
            </a:r>
            <a:br/>
            <a:r>
              <a:t>(not include “road” if drainage_type =2)</a:t>
            </a:r>
            <a:br/>
            <a:r>
              <a:t>(not include irrigation sources)</a:t>
            </a:r>
          </a:p>
        </p:txBody>
      </p:sp>
      <p:sp>
        <p:nvSpPr>
          <p:cNvPr id="818" name="Change to “-# of drainIN neighbors”"/>
          <p:cNvSpPr txBox="1"/>
          <p:nvPr/>
        </p:nvSpPr>
        <p:spPr>
          <a:xfrm>
            <a:off x="11487649" y="8301356"/>
            <a:ext cx="3193257" cy="870942"/>
          </a:xfrm>
          <a:prstGeom prst="rect">
            <a:avLst/>
          </a:prstGeom>
          <a:solidFill>
            <a:srgbClr val="FF8DC6">
              <a:alpha val="6147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r>
              <a:t>Change to “-# of drainIN neighbors”</a:t>
            </a:r>
          </a:p>
        </p:txBody>
      </p:sp>
      <p:sp>
        <p:nvSpPr>
          <p:cNvPr id="819" name="Line"/>
          <p:cNvSpPr/>
          <p:nvPr/>
        </p:nvSpPr>
        <p:spPr>
          <a:xfrm flipH="1">
            <a:off x="9970426" y="8543228"/>
            <a:ext cx="14543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20" name="“road” patch"/>
          <p:cNvSpPr txBox="1"/>
          <p:nvPr/>
        </p:nvSpPr>
        <p:spPr>
          <a:xfrm>
            <a:off x="16243737" y="7593734"/>
            <a:ext cx="2911273" cy="61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444500" indent="-444500" algn="ctr" defTabSz="821531">
              <a:lnSpc>
                <a:spcPct val="100000"/>
              </a:lnSpc>
              <a:spcBef>
                <a:spcPts val="0"/>
              </a:spcBef>
              <a:buSzPct val="145000"/>
              <a:buChar char="*"/>
              <a:defRPr sz="3200"/>
            </a:lvl1pPr>
          </a:lstStyle>
          <a:p>
            <a:r>
              <a:t>“road” patch</a:t>
            </a:r>
          </a:p>
        </p:txBody>
      </p:sp>
      <p:sp>
        <p:nvSpPr>
          <p:cNvPr id="821" name="drainTO patches"/>
          <p:cNvSpPr txBox="1"/>
          <p:nvPr/>
        </p:nvSpPr>
        <p:spPr>
          <a:xfrm>
            <a:off x="16450695" y="4946488"/>
            <a:ext cx="3618815" cy="614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444500" indent="-444500" algn="ctr" defTabSz="821531">
              <a:lnSpc>
                <a:spcPct val="100000"/>
              </a:lnSpc>
              <a:spcBef>
                <a:spcPts val="0"/>
              </a:spcBef>
              <a:buSzPct val="145000"/>
              <a:buChar char="*"/>
              <a:defRPr sz="3200"/>
            </a:lvl1pPr>
          </a:lstStyle>
          <a:p>
            <a:r>
              <a:t>drainTO patches</a:t>
            </a:r>
          </a:p>
        </p:txBody>
      </p:sp>
      <p:sp>
        <p:nvSpPr>
          <p:cNvPr id="822" name="patch…"/>
          <p:cNvSpPr txBox="1"/>
          <p:nvPr/>
        </p:nvSpPr>
        <p:spPr>
          <a:xfrm>
            <a:off x="15054839" y="8198426"/>
            <a:ext cx="7289862" cy="68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numCol="4" spcCol="364493" anchor="ctr"/>
          <a:lstStyle/>
          <a:p>
            <a:pPr marL="476250" indent="-476250" defTabSz="821531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2400"/>
            </a:pPr>
            <a:r>
              <a:t>patch </a:t>
            </a:r>
          </a:p>
          <a:p>
            <a:pPr marL="476250" indent="-476250" defTabSz="821531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2400"/>
            </a:pPr>
            <a:r>
              <a:t>zone </a:t>
            </a:r>
          </a:p>
          <a:p>
            <a:pPr marL="476250" indent="-476250" defTabSz="821531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2400"/>
            </a:pPr>
            <a:r>
              <a:t>hill </a:t>
            </a:r>
          </a:p>
          <a:p>
            <a:pPr marL="476250" indent="-476250" defTabSz="821531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2400"/>
            </a:pPr>
            <a:r>
              <a:t>width</a:t>
            </a:r>
          </a:p>
        </p:txBody>
      </p:sp>
      <p:sp>
        <p:nvSpPr>
          <p:cNvPr id="823" name="patch…"/>
          <p:cNvSpPr txBox="1"/>
          <p:nvPr/>
        </p:nvSpPr>
        <p:spPr>
          <a:xfrm>
            <a:off x="15166185" y="9657360"/>
            <a:ext cx="7067171" cy="3173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numCol="2" spcCol="353358"/>
          <a:lstStyle/>
          <a:p>
            <a:pPr marL="476250" indent="-476250" defTabSz="821531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2400"/>
            </a:pPr>
            <a:r>
              <a:t>patch </a:t>
            </a:r>
          </a:p>
          <a:p>
            <a:pPr marL="476250" indent="-476250" defTabSz="821531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2400"/>
            </a:pPr>
            <a:r>
              <a:t>zone </a:t>
            </a:r>
          </a:p>
          <a:p>
            <a:pPr marL="476250" indent="-476250" defTabSz="821531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2400"/>
            </a:pPr>
            <a:r>
              <a:t>hill </a:t>
            </a:r>
          </a:p>
          <a:p>
            <a:pPr marL="476250" indent="-476250" defTabSz="821531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2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Max daily withdrawal rate</a:t>
            </a:r>
          </a:p>
          <a:p>
            <a:pPr marL="476250" indent="-476250" defTabSz="821531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2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Proportion of withdrawal from surface [0-1]</a:t>
            </a:r>
          </a:p>
          <a:p>
            <a:pPr marL="476250" indent="-476250" defTabSz="821531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2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Proportion of withdrawal from this drainIN patch [0-1]</a:t>
            </a:r>
          </a:p>
        </p:txBody>
      </p:sp>
      <p:sp>
        <p:nvSpPr>
          <p:cNvPr id="824" name="patch…"/>
          <p:cNvSpPr txBox="1"/>
          <p:nvPr/>
        </p:nvSpPr>
        <p:spPr>
          <a:xfrm>
            <a:off x="15308778" y="5510056"/>
            <a:ext cx="7067171" cy="1919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numCol="2" spcCol="353358"/>
          <a:lstStyle/>
          <a:p>
            <a:pPr marL="476250" indent="-476250" defTabSz="17859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2400"/>
            </a:pPr>
            <a:r>
              <a:t>patch </a:t>
            </a:r>
          </a:p>
          <a:p>
            <a:pPr marL="476250" indent="-476250" defTabSz="17859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2400"/>
            </a:pPr>
            <a:r>
              <a:t>zone </a:t>
            </a:r>
          </a:p>
          <a:p>
            <a:pPr marL="476250" indent="-476250" defTabSz="17859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2400"/>
            </a:pPr>
            <a:r>
              <a:t>hill </a:t>
            </a:r>
          </a:p>
          <a:p>
            <a:pPr marL="476250" indent="-476250" defTabSz="17859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2400"/>
            </a:pPr>
            <a:r>
              <a:t>gamma fraction</a:t>
            </a:r>
          </a:p>
          <a:p>
            <a:pPr marL="476250" indent="-476250" defTabSz="17859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2400"/>
            </a:pPr>
            <a:r>
              <a:t>shared perimeter / dist</a:t>
            </a:r>
          </a:p>
          <a:p>
            <a:pPr marL="476250" indent="-476250" defTabSz="17859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2400"/>
            </a:pPr>
            <a:r>
              <a:t>shared perimeter</a:t>
            </a:r>
          </a:p>
        </p:txBody>
      </p:sp>
      <p:sp>
        <p:nvSpPr>
          <p:cNvPr id="825" name="Withdraw water from somewhere from surface or deep underground…"/>
          <p:cNvSpPr txBox="1"/>
          <p:nvPr/>
        </p:nvSpPr>
        <p:spPr>
          <a:xfrm>
            <a:off x="241214" y="8598846"/>
            <a:ext cx="5255209" cy="4052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defTabSz="821531">
              <a:lnSpc>
                <a:spcPct val="100000"/>
              </a:lnSpc>
              <a:spcBef>
                <a:spcPts val="0"/>
              </a:spcBef>
              <a:buSzPct val="100000"/>
              <a:buChar char="•"/>
              <a:defRPr sz="3200" b="1"/>
            </a:pPr>
            <a:r>
              <a:t>Withdraw water from somewhere from surface or deep underground</a:t>
            </a:r>
            <a:br/>
            <a:endParaRPr/>
          </a:p>
          <a:p>
            <a:pPr marL="228600" indent="-228600" defTabSz="821531">
              <a:lnSpc>
                <a:spcPct val="100000"/>
              </a:lnSpc>
              <a:spcBef>
                <a:spcPts val="0"/>
              </a:spcBef>
              <a:buSzPct val="100000"/>
              <a:buChar char="•"/>
              <a:defRPr sz="3200" b="1"/>
            </a:pPr>
            <a:r>
              <a:t>Release the withdrawn water to somewhere else on surface or in subsurface</a:t>
            </a:r>
          </a:p>
        </p:txBody>
      </p:sp>
      <p:sp>
        <p:nvSpPr>
          <p:cNvPr id="826" name="Rain garden / irrigation"/>
          <p:cNvSpPr txBox="1"/>
          <p:nvPr/>
        </p:nvSpPr>
        <p:spPr>
          <a:xfrm>
            <a:off x="414547" y="1734792"/>
            <a:ext cx="5795621" cy="746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r>
              <a:t>Rain garden / irrigation</a:t>
            </a:r>
          </a:p>
        </p:txBody>
      </p:sp>
      <p:pic>
        <p:nvPicPr>
          <p:cNvPr id="827" name="conventional_septic_system-600x575.jpg" descr="conventional_septic_system-600x5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11" y="3304725"/>
            <a:ext cx="5255209" cy="5036243"/>
          </a:xfrm>
          <a:prstGeom prst="rect">
            <a:avLst/>
          </a:prstGeom>
          <a:ln w="12700">
            <a:miter lim="400000"/>
          </a:ln>
        </p:spPr>
      </p:pic>
      <p:sp>
        <p:nvSpPr>
          <p:cNvPr id="828" name="Septic systems"/>
          <p:cNvSpPr txBox="1"/>
          <p:nvPr/>
        </p:nvSpPr>
        <p:spPr>
          <a:xfrm>
            <a:off x="361217" y="2540508"/>
            <a:ext cx="3933699" cy="746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r>
              <a:t>Septic systems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HESSys (brief) history"/>
          <p:cNvSpPr txBox="1">
            <a:spLocks noGrp="1"/>
          </p:cNvSpPr>
          <p:nvPr>
            <p:ph type="title"/>
          </p:nvPr>
        </p:nvSpPr>
        <p:spPr>
          <a:xfrm>
            <a:off x="1206500" y="1778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t>RHESSys (brief) history</a:t>
            </a:r>
          </a:p>
        </p:txBody>
      </p:sp>
      <p:sp>
        <p:nvSpPr>
          <p:cNvPr id="172" name="RHESSys (Regional Hydro-Ecological Simulation System) is a GIS-based, terrestrial ecohydrologic modeling framework designed to simulate carbon, water and nutrient fluxes at the watershed scale. RHESSys models the temporal and spatial variability of ecosy"/>
          <p:cNvSpPr txBox="1"/>
          <p:nvPr/>
        </p:nvSpPr>
        <p:spPr>
          <a:xfrm>
            <a:off x="1265379" y="1536699"/>
            <a:ext cx="17950403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00000"/>
              </a:lnSpc>
              <a:spcBef>
                <a:spcPts val="1200"/>
              </a:spcBef>
              <a:defRPr sz="2333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RHESSys (Regional Hydro-Ecological Simulation System) is a GIS-based, terrestrial ecohydrologic modeling framework designed to simulate carbon, water and nutrient fluxes at the watershed scale. RHESSys models the temporal and spatial variability of ecosystem processes and interactions at a daily time step over multiple years by combining a set of physically based process models and a methodology for partitioning and parameterizing the landscape.</a:t>
            </a:r>
          </a:p>
        </p:txBody>
      </p:sp>
      <p:sp>
        <p:nvSpPr>
          <p:cNvPr id="173" name="Band 1989, Band and Wood 1988…"/>
          <p:cNvSpPr txBox="1"/>
          <p:nvPr/>
        </p:nvSpPr>
        <p:spPr>
          <a:xfrm>
            <a:off x="1394773" y="3454301"/>
            <a:ext cx="622946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Band 1989, Band and Wood 1988</a:t>
            </a:r>
          </a:p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Band 1991; Band et al., 1991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397" y="6051274"/>
            <a:ext cx="6942298" cy="700015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Incorporated MT-CLIM to extrapolate the base station climatic data according to elevation, aspect, and gradient through the surrounding complex terrain…"/>
          <p:cNvSpPr txBox="1"/>
          <p:nvPr/>
        </p:nvSpPr>
        <p:spPr>
          <a:xfrm>
            <a:off x="9841160" y="3677285"/>
            <a:ext cx="7291990" cy="24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19545" indent="-519545" defTabSz="457200">
              <a:lnSpc>
                <a:spcPct val="100000"/>
              </a:lnSpc>
              <a:spcBef>
                <a:spcPts val="1200"/>
              </a:spcBef>
              <a:buSzPct val="100000"/>
              <a:buChar char="•"/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t>Incorporated </a:t>
            </a:r>
            <a:r>
              <a:rPr b="1"/>
              <a:t>MT-CLIM</a:t>
            </a:r>
            <a:r>
              <a:t> to extrapolate the base station climatic data according to elevation, aspect, and gradient through the surrounding complex terrain</a:t>
            </a:r>
            <a:endParaRPr sz="2100"/>
          </a:p>
          <a:p>
            <a:pPr marL="436418" indent="-436418" defTabSz="457200">
              <a:lnSpc>
                <a:spcPct val="100000"/>
              </a:lnSpc>
              <a:spcBef>
                <a:spcPts val="1200"/>
              </a:spcBef>
              <a:buSzPct val="100000"/>
              <a:buChar char="•"/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Couple </a:t>
            </a:r>
            <a:r>
              <a:rPr sz="2100" b="1"/>
              <a:t>Forest_BGC</a:t>
            </a:r>
            <a:r>
              <a:rPr sz="2100"/>
              <a:t> with geographic information processing -&gt; spatial pattern of ET and NPP</a:t>
            </a:r>
          </a:p>
        </p:txBody>
      </p:sp>
      <p:sp>
        <p:nvSpPr>
          <p:cNvPr id="176" name="Precipitation -&gt; snowpack…"/>
          <p:cNvSpPr txBox="1"/>
          <p:nvPr/>
        </p:nvSpPr>
        <p:spPr>
          <a:xfrm>
            <a:off x="17766476" y="6592872"/>
            <a:ext cx="3680521" cy="255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1200"/>
              </a:spcBef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Precipitation -&gt; snowpack </a:t>
            </a:r>
          </a:p>
          <a:p>
            <a:pPr defTabSz="457200">
              <a:lnSpc>
                <a:spcPct val="100000"/>
              </a:lnSpc>
              <a:spcBef>
                <a:spcPts val="1200"/>
              </a:spcBef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-&gt; soil water</a:t>
            </a:r>
          </a:p>
          <a:p>
            <a:pPr defTabSz="457200">
              <a:lnSpc>
                <a:spcPct val="100000"/>
              </a:lnSpc>
              <a:spcBef>
                <a:spcPts val="1200"/>
              </a:spcBef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-&gt; canopy interception</a:t>
            </a:r>
          </a:p>
          <a:p>
            <a:pPr defTabSz="457200">
              <a:lnSpc>
                <a:spcPct val="100000"/>
              </a:lnSpc>
              <a:spcBef>
                <a:spcPts val="1200"/>
              </a:spcBef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-&gt; through fall</a:t>
            </a:r>
          </a:p>
          <a:p>
            <a:pPr defTabSz="457200">
              <a:lnSpc>
                <a:spcPct val="100000"/>
              </a:lnSpc>
              <a:spcBef>
                <a:spcPts val="1200"/>
              </a:spcBef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-&gt; snowmelt water</a:t>
            </a:r>
          </a:p>
        </p:txBody>
      </p:sp>
      <p:sp>
        <p:nvSpPr>
          <p:cNvPr id="177" name="Canopy photosynthesis based on [CO2], radiation, temperature, LAI, canopy conductance, day length"/>
          <p:cNvSpPr txBox="1"/>
          <p:nvPr/>
        </p:nvSpPr>
        <p:spPr>
          <a:xfrm>
            <a:off x="17910393" y="9629315"/>
            <a:ext cx="3392687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00000"/>
              </a:lnSpc>
              <a:spcBef>
                <a:spcPts val="1200"/>
              </a:spcBef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Canopy photosynthesis based on [CO2], radiation, temperature, LAI, canopy conductance, day length</a:t>
            </a:r>
          </a:p>
        </p:txBody>
      </p:sp>
      <p:grpSp>
        <p:nvGrpSpPr>
          <p:cNvPr id="196" name="Group"/>
          <p:cNvGrpSpPr/>
          <p:nvPr/>
        </p:nvGrpSpPr>
        <p:grpSpPr>
          <a:xfrm>
            <a:off x="9536565" y="6706870"/>
            <a:ext cx="7901180" cy="6239706"/>
            <a:chOff x="0" y="0"/>
            <a:chExt cx="7901179" cy="6239705"/>
          </a:xfrm>
        </p:grpSpPr>
        <p:sp>
          <p:nvSpPr>
            <p:cNvPr id="178" name="Rectangle"/>
            <p:cNvSpPr/>
            <p:nvPr/>
          </p:nvSpPr>
          <p:spPr>
            <a:xfrm>
              <a:off x="290082" y="4969705"/>
              <a:ext cx="2539634" cy="1270001"/>
            </a:xfrm>
            <a:prstGeom prst="rect">
              <a:avLst/>
            </a:prstGeom>
            <a:noFill/>
            <a:ln w="508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" name="Rectangle"/>
            <p:cNvSpPr/>
            <p:nvPr/>
          </p:nvSpPr>
          <p:spPr>
            <a:xfrm>
              <a:off x="2822614" y="4164375"/>
              <a:ext cx="2539634" cy="2066616"/>
            </a:xfrm>
            <a:prstGeom prst="rect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" name="Rectangle"/>
            <p:cNvSpPr/>
            <p:nvPr/>
          </p:nvSpPr>
          <p:spPr>
            <a:xfrm>
              <a:off x="5361546" y="2999981"/>
              <a:ext cx="2539634" cy="3237920"/>
            </a:xfrm>
            <a:prstGeom prst="rect">
              <a:avLst/>
            </a:prstGeom>
            <a:noFill/>
            <a:ln w="508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" name="Line"/>
            <p:cNvSpPr/>
            <p:nvPr/>
          </p:nvSpPr>
          <p:spPr>
            <a:xfrm flipV="1">
              <a:off x="6108233" y="2030411"/>
              <a:ext cx="1" cy="9941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82" name="Line"/>
            <p:cNvSpPr/>
            <p:nvPr/>
          </p:nvSpPr>
          <p:spPr>
            <a:xfrm flipV="1">
              <a:off x="3550488" y="3145398"/>
              <a:ext cx="1" cy="99411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83" name="Line"/>
            <p:cNvSpPr/>
            <p:nvPr/>
          </p:nvSpPr>
          <p:spPr>
            <a:xfrm flipV="1">
              <a:off x="1194840" y="3961560"/>
              <a:ext cx="1" cy="99411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84" name="ET"/>
            <p:cNvSpPr txBox="1"/>
            <p:nvPr/>
          </p:nvSpPr>
          <p:spPr>
            <a:xfrm>
              <a:off x="653639" y="3420598"/>
              <a:ext cx="537841" cy="443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1200"/>
                </a:spcBef>
                <a:defRPr sz="2500" b="1">
                  <a:solidFill>
                    <a:schemeClr val="accent4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ET</a:t>
              </a:r>
            </a:p>
          </p:txBody>
        </p:sp>
        <p:sp>
          <p:nvSpPr>
            <p:cNvPr id="185" name="PSN"/>
            <p:cNvSpPr txBox="1"/>
            <p:nvPr/>
          </p:nvSpPr>
          <p:spPr>
            <a:xfrm>
              <a:off x="1476746" y="3664611"/>
              <a:ext cx="714109" cy="443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2500" b="1">
                  <a:solidFill>
                    <a:schemeClr val="accent4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PSN</a:t>
              </a:r>
            </a:p>
          </p:txBody>
        </p:sp>
        <p:sp>
          <p:nvSpPr>
            <p:cNvPr id="186" name="ET"/>
            <p:cNvSpPr txBox="1"/>
            <p:nvPr/>
          </p:nvSpPr>
          <p:spPr>
            <a:xfrm>
              <a:off x="2971391" y="2559612"/>
              <a:ext cx="537841" cy="443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1200"/>
                </a:spcBef>
                <a:defRPr sz="2500" b="1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ET</a:t>
              </a:r>
            </a:p>
          </p:txBody>
        </p:sp>
        <p:sp>
          <p:nvSpPr>
            <p:cNvPr id="187" name="PSN"/>
            <p:cNvSpPr txBox="1"/>
            <p:nvPr/>
          </p:nvSpPr>
          <p:spPr>
            <a:xfrm>
              <a:off x="3794497" y="2803625"/>
              <a:ext cx="714110" cy="443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2500" b="1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PSN</a:t>
              </a:r>
            </a:p>
          </p:txBody>
        </p:sp>
        <p:sp>
          <p:nvSpPr>
            <p:cNvPr id="188" name="ET"/>
            <p:cNvSpPr txBox="1"/>
            <p:nvPr/>
          </p:nvSpPr>
          <p:spPr>
            <a:xfrm>
              <a:off x="5503923" y="1505325"/>
              <a:ext cx="537841" cy="443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1200"/>
                </a:spcBef>
                <a:defRPr sz="2500" b="1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ET</a:t>
              </a:r>
            </a:p>
          </p:txBody>
        </p:sp>
        <p:sp>
          <p:nvSpPr>
            <p:cNvPr id="189" name="PSN"/>
            <p:cNvSpPr txBox="1"/>
            <p:nvPr/>
          </p:nvSpPr>
          <p:spPr>
            <a:xfrm>
              <a:off x="6327030" y="1749338"/>
              <a:ext cx="714109" cy="443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2500" b="1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PSN</a:t>
              </a:r>
            </a:p>
          </p:txBody>
        </p:sp>
        <p:sp>
          <p:nvSpPr>
            <p:cNvPr id="190" name="Line"/>
            <p:cNvSpPr/>
            <p:nvPr/>
          </p:nvSpPr>
          <p:spPr>
            <a:xfrm>
              <a:off x="3134343" y="1446439"/>
              <a:ext cx="521667" cy="890084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91" name="Line"/>
            <p:cNvSpPr/>
            <p:nvPr/>
          </p:nvSpPr>
          <p:spPr>
            <a:xfrm>
              <a:off x="5520227" y="415090"/>
              <a:ext cx="521667" cy="890084"/>
            </a:xfrm>
            <a:prstGeom prst="line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92" name="Line"/>
            <p:cNvSpPr/>
            <p:nvPr/>
          </p:nvSpPr>
          <p:spPr>
            <a:xfrm>
              <a:off x="622810" y="2252955"/>
              <a:ext cx="521667" cy="890084"/>
            </a:xfrm>
            <a:prstGeom prst="line">
              <a:avLst/>
            </a:prstGeom>
            <a:noFill/>
            <a:ln w="38100" cap="flat">
              <a:solidFill>
                <a:schemeClr val="accent4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93" name="Climate"/>
            <p:cNvSpPr txBox="1"/>
            <p:nvPr/>
          </p:nvSpPr>
          <p:spPr>
            <a:xfrm>
              <a:off x="4664415" y="-1"/>
              <a:ext cx="1269269" cy="443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1200"/>
                </a:spcBef>
                <a:defRPr sz="2500" b="1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Climate </a:t>
              </a:r>
            </a:p>
          </p:txBody>
        </p:sp>
        <p:sp>
          <p:nvSpPr>
            <p:cNvPr id="194" name="Climate"/>
            <p:cNvSpPr txBox="1"/>
            <p:nvPr/>
          </p:nvSpPr>
          <p:spPr>
            <a:xfrm>
              <a:off x="2385883" y="857250"/>
              <a:ext cx="1269269" cy="443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1200"/>
                </a:spcBef>
                <a:defRPr sz="2500" b="1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Climate </a:t>
              </a:r>
            </a:p>
          </p:txBody>
        </p:sp>
        <p:sp>
          <p:nvSpPr>
            <p:cNvPr id="195" name="Climate"/>
            <p:cNvSpPr txBox="1"/>
            <p:nvPr/>
          </p:nvSpPr>
          <p:spPr>
            <a:xfrm>
              <a:off x="0" y="1749338"/>
              <a:ext cx="1269269" cy="443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1200"/>
                </a:spcBef>
                <a:defRPr sz="2500" b="1">
                  <a:solidFill>
                    <a:schemeClr val="accent4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Climate 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HESSys (brief) history"/>
          <p:cNvSpPr txBox="1">
            <a:spLocks noGrp="1"/>
          </p:cNvSpPr>
          <p:nvPr>
            <p:ph type="title"/>
          </p:nvPr>
        </p:nvSpPr>
        <p:spPr>
          <a:xfrm>
            <a:off x="1206500" y="1778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t>RHESSys (brief) history</a:t>
            </a:r>
          </a:p>
        </p:txBody>
      </p:sp>
      <p:sp>
        <p:nvSpPr>
          <p:cNvPr id="199" name="RHESSys (Regional Hydro-Ecological Simulation System) is a GIS-based, terrestrial ecohydrologic modeling framework designed to simulate carbon, water and nutrient fluxes at the watershed scale. RHESSys models the temporal and spatial variability of ecosy"/>
          <p:cNvSpPr txBox="1"/>
          <p:nvPr/>
        </p:nvSpPr>
        <p:spPr>
          <a:xfrm>
            <a:off x="1265379" y="1536699"/>
            <a:ext cx="17950403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00000"/>
              </a:lnSpc>
              <a:spcBef>
                <a:spcPts val="1200"/>
              </a:spcBef>
              <a:defRPr sz="2333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RHESSys (Regional Hydro-Ecological Simulation System) is a GIS-based, terrestrial ecohydrologic modeling framework designed to simulate carbon, water and nutrient fluxes at the watershed scale. RHESSys models the temporal and spatial variability of ecosystem processes and interactions at a daily time step over multiple years by combining a set of physically based process models and a methodology for partitioning and parameterizing the landscape.</a:t>
            </a:r>
          </a:p>
        </p:txBody>
      </p:sp>
      <p:sp>
        <p:nvSpPr>
          <p:cNvPr id="200" name="Band 1989, Band and Wood 1988…"/>
          <p:cNvSpPr txBox="1"/>
          <p:nvPr/>
        </p:nvSpPr>
        <p:spPr>
          <a:xfrm>
            <a:off x="922257" y="3522284"/>
            <a:ext cx="8078094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Band 1989, Band and Wood 1988</a:t>
            </a:r>
          </a:p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Band 1991; Band et al., 1991</a:t>
            </a:r>
          </a:p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Band, Patterson, Nemani, &amp; Running, 1993; </a:t>
            </a:r>
            <a:br/>
            <a:r>
              <a:t>Nemani, Running, Band, and Peterson, 1993</a:t>
            </a:r>
          </a:p>
        </p:txBody>
      </p:sp>
      <p:sp>
        <p:nvSpPr>
          <p:cNvPr id="201" name="MT-CLIM…"/>
          <p:cNvSpPr txBox="1"/>
          <p:nvPr/>
        </p:nvSpPr>
        <p:spPr>
          <a:xfrm>
            <a:off x="11125613" y="3865184"/>
            <a:ext cx="7551144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19545" indent="-519545" defTabSz="457200">
              <a:lnSpc>
                <a:spcPct val="100000"/>
              </a:lnSpc>
              <a:spcBef>
                <a:spcPts val="1200"/>
              </a:spcBef>
              <a:buSzPct val="100000"/>
              <a:buChar char="•"/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MT-CLIM</a:t>
            </a:r>
          </a:p>
          <a:p>
            <a:pPr marL="519545" indent="-519545" defTabSz="457200">
              <a:lnSpc>
                <a:spcPct val="100000"/>
              </a:lnSpc>
              <a:spcBef>
                <a:spcPts val="1200"/>
              </a:spcBef>
              <a:buSzPct val="100000"/>
              <a:buChar char="•"/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Forest-BGC</a:t>
            </a:r>
            <a:r>
              <a:t> (Running and Coughlan, 1988)</a:t>
            </a:r>
          </a:p>
          <a:p>
            <a:pPr marL="519545" indent="-519545" defTabSz="457200">
              <a:lnSpc>
                <a:spcPct val="100000"/>
              </a:lnSpc>
              <a:spcBef>
                <a:spcPts val="1200"/>
              </a:spcBef>
              <a:buSzPct val="100000"/>
              <a:buChar char="•"/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TOPMODEL</a:t>
            </a:r>
            <a:r>
              <a:t> Beven and Kirby, 1979</a:t>
            </a:r>
          </a:p>
        </p:txBody>
      </p:sp>
      <p:pic>
        <p:nvPicPr>
          <p:cNvPr id="202" name="physical-processes-involved-in-runoff-generation-l.jpg" descr="physical-processes-involved-in-runoff-generation-l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3545" y="6149731"/>
            <a:ext cx="9037267" cy="677795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Line"/>
          <p:cNvSpPr/>
          <p:nvPr/>
        </p:nvSpPr>
        <p:spPr>
          <a:xfrm flipH="1">
            <a:off x="17071009" y="10639810"/>
            <a:ext cx="1891456" cy="60184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4" name="Line"/>
          <p:cNvSpPr/>
          <p:nvPr/>
        </p:nvSpPr>
        <p:spPr>
          <a:xfrm flipH="1">
            <a:off x="14723207" y="11763257"/>
            <a:ext cx="1295469" cy="11696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23" name="Group"/>
          <p:cNvGrpSpPr/>
          <p:nvPr/>
        </p:nvGrpSpPr>
        <p:grpSpPr>
          <a:xfrm>
            <a:off x="12461057" y="6218912"/>
            <a:ext cx="7901180" cy="6239706"/>
            <a:chOff x="0" y="0"/>
            <a:chExt cx="7901179" cy="6239705"/>
          </a:xfrm>
        </p:grpSpPr>
        <p:sp>
          <p:nvSpPr>
            <p:cNvPr id="205" name="Rectangle"/>
            <p:cNvSpPr/>
            <p:nvPr/>
          </p:nvSpPr>
          <p:spPr>
            <a:xfrm>
              <a:off x="290082" y="4969705"/>
              <a:ext cx="2539634" cy="1270001"/>
            </a:xfrm>
            <a:prstGeom prst="rect">
              <a:avLst/>
            </a:prstGeom>
            <a:noFill/>
            <a:ln w="508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06" name="Rectangle"/>
            <p:cNvSpPr/>
            <p:nvPr/>
          </p:nvSpPr>
          <p:spPr>
            <a:xfrm>
              <a:off x="2822614" y="4164375"/>
              <a:ext cx="2539634" cy="2066616"/>
            </a:xfrm>
            <a:prstGeom prst="rect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07" name="Rectangle"/>
            <p:cNvSpPr/>
            <p:nvPr/>
          </p:nvSpPr>
          <p:spPr>
            <a:xfrm>
              <a:off x="5361546" y="2999981"/>
              <a:ext cx="2539634" cy="3237920"/>
            </a:xfrm>
            <a:prstGeom prst="rect">
              <a:avLst/>
            </a:prstGeom>
            <a:noFill/>
            <a:ln w="508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08" name="Line"/>
            <p:cNvSpPr/>
            <p:nvPr/>
          </p:nvSpPr>
          <p:spPr>
            <a:xfrm flipV="1">
              <a:off x="6108233" y="2030411"/>
              <a:ext cx="1" cy="9941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09" name="Line"/>
            <p:cNvSpPr/>
            <p:nvPr/>
          </p:nvSpPr>
          <p:spPr>
            <a:xfrm flipV="1">
              <a:off x="3550488" y="3145398"/>
              <a:ext cx="1" cy="99411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10" name="Line"/>
            <p:cNvSpPr/>
            <p:nvPr/>
          </p:nvSpPr>
          <p:spPr>
            <a:xfrm flipV="1">
              <a:off x="1194840" y="3961560"/>
              <a:ext cx="1" cy="99411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11" name="ET"/>
            <p:cNvSpPr txBox="1"/>
            <p:nvPr/>
          </p:nvSpPr>
          <p:spPr>
            <a:xfrm>
              <a:off x="653639" y="3420598"/>
              <a:ext cx="537841" cy="443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1200"/>
                </a:spcBef>
                <a:defRPr sz="2500" b="1">
                  <a:solidFill>
                    <a:srgbClr val="00F9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ET</a:t>
              </a:r>
            </a:p>
          </p:txBody>
        </p:sp>
        <p:sp>
          <p:nvSpPr>
            <p:cNvPr id="212" name="PSN"/>
            <p:cNvSpPr txBox="1"/>
            <p:nvPr/>
          </p:nvSpPr>
          <p:spPr>
            <a:xfrm>
              <a:off x="1476746" y="3664611"/>
              <a:ext cx="714109" cy="443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2500" b="1">
                  <a:solidFill>
                    <a:srgbClr val="00F9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PSN</a:t>
              </a:r>
            </a:p>
          </p:txBody>
        </p:sp>
        <p:sp>
          <p:nvSpPr>
            <p:cNvPr id="213" name="ET"/>
            <p:cNvSpPr txBox="1"/>
            <p:nvPr/>
          </p:nvSpPr>
          <p:spPr>
            <a:xfrm>
              <a:off x="2971391" y="2559612"/>
              <a:ext cx="537841" cy="443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1200"/>
                </a:spcBef>
                <a:defRPr sz="2500" b="1">
                  <a:solidFill>
                    <a:srgbClr val="FF40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ET</a:t>
              </a:r>
            </a:p>
          </p:txBody>
        </p:sp>
        <p:sp>
          <p:nvSpPr>
            <p:cNvPr id="214" name="PSN"/>
            <p:cNvSpPr txBox="1"/>
            <p:nvPr/>
          </p:nvSpPr>
          <p:spPr>
            <a:xfrm>
              <a:off x="3794497" y="2803625"/>
              <a:ext cx="714110" cy="443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2500" b="1">
                  <a:solidFill>
                    <a:srgbClr val="FF40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PSN</a:t>
              </a:r>
            </a:p>
          </p:txBody>
        </p:sp>
        <p:sp>
          <p:nvSpPr>
            <p:cNvPr id="215" name="ET"/>
            <p:cNvSpPr txBox="1"/>
            <p:nvPr/>
          </p:nvSpPr>
          <p:spPr>
            <a:xfrm>
              <a:off x="5503923" y="1505325"/>
              <a:ext cx="537841" cy="443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1200"/>
                </a:spcBef>
                <a:defRPr sz="2500" b="1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ET</a:t>
              </a:r>
            </a:p>
          </p:txBody>
        </p:sp>
        <p:sp>
          <p:nvSpPr>
            <p:cNvPr id="216" name="PSN"/>
            <p:cNvSpPr txBox="1"/>
            <p:nvPr/>
          </p:nvSpPr>
          <p:spPr>
            <a:xfrm>
              <a:off x="6327030" y="1749338"/>
              <a:ext cx="714109" cy="443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2500" b="1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PSN</a:t>
              </a:r>
            </a:p>
          </p:txBody>
        </p:sp>
        <p:sp>
          <p:nvSpPr>
            <p:cNvPr id="217" name="Line"/>
            <p:cNvSpPr/>
            <p:nvPr/>
          </p:nvSpPr>
          <p:spPr>
            <a:xfrm>
              <a:off x="3134343" y="1446439"/>
              <a:ext cx="521667" cy="890084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18" name="Line"/>
            <p:cNvSpPr/>
            <p:nvPr/>
          </p:nvSpPr>
          <p:spPr>
            <a:xfrm>
              <a:off x="5520227" y="415090"/>
              <a:ext cx="521667" cy="890084"/>
            </a:xfrm>
            <a:prstGeom prst="line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19" name="Line"/>
            <p:cNvSpPr/>
            <p:nvPr/>
          </p:nvSpPr>
          <p:spPr>
            <a:xfrm>
              <a:off x="622810" y="2252955"/>
              <a:ext cx="521667" cy="890084"/>
            </a:xfrm>
            <a:prstGeom prst="line">
              <a:avLst/>
            </a:prstGeom>
            <a:noFill/>
            <a:ln w="38100" cap="flat">
              <a:solidFill>
                <a:schemeClr val="accent4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0" name="Climate"/>
            <p:cNvSpPr txBox="1"/>
            <p:nvPr/>
          </p:nvSpPr>
          <p:spPr>
            <a:xfrm>
              <a:off x="4664415" y="-1"/>
              <a:ext cx="1269269" cy="443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1200"/>
                </a:spcBef>
                <a:defRPr sz="2500" b="1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Climate </a:t>
              </a:r>
            </a:p>
          </p:txBody>
        </p:sp>
        <p:sp>
          <p:nvSpPr>
            <p:cNvPr id="221" name="Climate"/>
            <p:cNvSpPr txBox="1"/>
            <p:nvPr/>
          </p:nvSpPr>
          <p:spPr>
            <a:xfrm>
              <a:off x="2385883" y="857250"/>
              <a:ext cx="1269269" cy="443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1200"/>
                </a:spcBef>
                <a:defRPr sz="2500" b="1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Climate </a:t>
              </a:r>
            </a:p>
          </p:txBody>
        </p:sp>
        <p:sp>
          <p:nvSpPr>
            <p:cNvPr id="222" name="Climate"/>
            <p:cNvSpPr txBox="1"/>
            <p:nvPr/>
          </p:nvSpPr>
          <p:spPr>
            <a:xfrm>
              <a:off x="0" y="1749338"/>
              <a:ext cx="1269269" cy="443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1200"/>
                </a:spcBef>
                <a:defRPr sz="2500" b="1">
                  <a:solidFill>
                    <a:schemeClr val="accent4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Climate </a:t>
              </a:r>
            </a:p>
          </p:txBody>
        </p:sp>
      </p:grpSp>
      <p:sp>
        <p:nvSpPr>
          <p:cNvPr id="224" name="Lateral redistribution of resources"/>
          <p:cNvSpPr txBox="1"/>
          <p:nvPr/>
        </p:nvSpPr>
        <p:spPr>
          <a:xfrm>
            <a:off x="14909506" y="11919125"/>
            <a:ext cx="4425356" cy="4437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00000"/>
              </a:lnSpc>
              <a:spcBef>
                <a:spcPts val="1200"/>
              </a:spcBef>
              <a:defRPr sz="25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Lateral redistribution of resources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HESSys (brief) history"/>
          <p:cNvSpPr txBox="1">
            <a:spLocks noGrp="1"/>
          </p:cNvSpPr>
          <p:nvPr>
            <p:ph type="title"/>
          </p:nvPr>
        </p:nvSpPr>
        <p:spPr>
          <a:xfrm>
            <a:off x="1206500" y="1778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t>RHESSys (brief) history</a:t>
            </a:r>
          </a:p>
        </p:txBody>
      </p:sp>
      <p:sp>
        <p:nvSpPr>
          <p:cNvPr id="227" name="RHESSys (Regional Hydro-Ecological Simulation System) is a GIS-based, terrestrial ecohydrologic modeling framework designed to simulate carbon, water and nutrient fluxes at the watershed scale. RHESSys models the temporal and spatial variability of ecosy"/>
          <p:cNvSpPr txBox="1"/>
          <p:nvPr/>
        </p:nvSpPr>
        <p:spPr>
          <a:xfrm>
            <a:off x="1265379" y="1536699"/>
            <a:ext cx="17950403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00000"/>
              </a:lnSpc>
              <a:spcBef>
                <a:spcPts val="1200"/>
              </a:spcBef>
              <a:defRPr sz="2333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RHESSys (Regional Hydro-Ecological Simulation System) is a GIS-based, terrestrial ecohydrologic modeling framework designed to simulate carbon, water and nutrient fluxes at the watershed scale. RHESSys models the temporal and spatial variability of ecosystem processes and interactions at a daily time step over multiple years by combining a set of physically based process models and a methodology for partitioning and parameterizing the landscape.</a:t>
            </a:r>
          </a:p>
        </p:txBody>
      </p:sp>
      <p:sp>
        <p:nvSpPr>
          <p:cNvPr id="228" name="Band 1989, Band and Wood 1988…"/>
          <p:cNvSpPr txBox="1"/>
          <p:nvPr/>
        </p:nvSpPr>
        <p:spPr>
          <a:xfrm>
            <a:off x="1201471" y="3272644"/>
            <a:ext cx="11606065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Band 1989, Band and Wood 1988</a:t>
            </a:r>
          </a:p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Band 1991; Band et al., 1991</a:t>
            </a:r>
          </a:p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Band, Patterson, Nemani, &amp; Running, 1993; </a:t>
            </a:r>
            <a:br/>
            <a:r>
              <a:t>Nemani, Running, Band, &amp; Peterson, 1993</a:t>
            </a:r>
          </a:p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Band, Mackay, Creed, Semkin, &amp; Jeffries, 1996;</a:t>
            </a:r>
            <a:br/>
            <a:r>
              <a:t>Creed, Band, Foster, Morrison, Nicolson, Semkin, &amp;Jeffries, 1997;</a:t>
            </a:r>
            <a:br/>
            <a:r>
              <a:t>Mackey and Band, 1997;</a:t>
            </a:r>
            <a:br/>
            <a:r>
              <a:t>Lammers et al. 1997</a:t>
            </a:r>
          </a:p>
        </p:txBody>
      </p:sp>
      <p:grpSp>
        <p:nvGrpSpPr>
          <p:cNvPr id="231" name="Image"/>
          <p:cNvGrpSpPr/>
          <p:nvPr/>
        </p:nvGrpSpPr>
        <p:grpSpPr>
          <a:xfrm>
            <a:off x="13059447" y="3017612"/>
            <a:ext cx="10407407" cy="3456755"/>
            <a:chOff x="0" y="0"/>
            <a:chExt cx="10407405" cy="3456754"/>
          </a:xfrm>
        </p:grpSpPr>
        <p:pic>
          <p:nvPicPr>
            <p:cNvPr id="23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10153406" cy="312655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9" name="Image" descr="Imag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0407406" cy="3456755"/>
            </a:xfrm>
            <a:prstGeom prst="rect">
              <a:avLst/>
            </a:prstGeom>
            <a:effectLst/>
          </p:spPr>
        </p:pic>
      </p:grpSp>
      <p:grpSp>
        <p:nvGrpSpPr>
          <p:cNvPr id="234" name="Image"/>
          <p:cNvGrpSpPr/>
          <p:nvPr/>
        </p:nvGrpSpPr>
        <p:grpSpPr>
          <a:xfrm>
            <a:off x="1437841" y="7700988"/>
            <a:ext cx="7366001" cy="3365501"/>
            <a:chOff x="0" y="0"/>
            <a:chExt cx="7366000" cy="3365500"/>
          </a:xfrm>
        </p:grpSpPr>
        <p:pic>
          <p:nvPicPr>
            <p:cNvPr id="233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00" y="88900"/>
              <a:ext cx="7112000" cy="30353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2" name="Image" descr="Imag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366000" cy="3365500"/>
            </a:xfrm>
            <a:prstGeom prst="rect">
              <a:avLst/>
            </a:prstGeom>
            <a:effectLst/>
          </p:spPr>
        </p:pic>
      </p:grpSp>
      <p:grpSp>
        <p:nvGrpSpPr>
          <p:cNvPr id="237" name="Image"/>
          <p:cNvGrpSpPr/>
          <p:nvPr/>
        </p:nvGrpSpPr>
        <p:grpSpPr>
          <a:xfrm>
            <a:off x="10420285" y="7288184"/>
            <a:ext cx="9283701" cy="2781301"/>
            <a:chOff x="0" y="0"/>
            <a:chExt cx="9283700" cy="2781300"/>
          </a:xfrm>
        </p:grpSpPr>
        <p:pic>
          <p:nvPicPr>
            <p:cNvPr id="236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000" y="88900"/>
              <a:ext cx="9029700" cy="24511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5" name="Image" descr="Image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9283700" cy="2781300"/>
            </a:xfrm>
            <a:prstGeom prst="rect">
              <a:avLst/>
            </a:prstGeom>
            <a:effectLst/>
          </p:spPr>
        </p:pic>
      </p:grpSp>
      <p:grpSp>
        <p:nvGrpSpPr>
          <p:cNvPr id="240" name="Image"/>
          <p:cNvGrpSpPr/>
          <p:nvPr/>
        </p:nvGrpSpPr>
        <p:grpSpPr>
          <a:xfrm>
            <a:off x="8066895" y="11675240"/>
            <a:ext cx="13990481" cy="1607452"/>
            <a:chOff x="0" y="0"/>
            <a:chExt cx="13990479" cy="1607451"/>
          </a:xfrm>
        </p:grpSpPr>
        <p:pic>
          <p:nvPicPr>
            <p:cNvPr id="239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7000" y="88900"/>
              <a:ext cx="13736480" cy="127725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8" name="Image" descr="Image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13990480" cy="160745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HESSys (brief) history"/>
          <p:cNvSpPr txBox="1">
            <a:spLocks noGrp="1"/>
          </p:cNvSpPr>
          <p:nvPr>
            <p:ph type="title"/>
          </p:nvPr>
        </p:nvSpPr>
        <p:spPr>
          <a:xfrm>
            <a:off x="1206500" y="1778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t>RHESSys (brief) history</a:t>
            </a:r>
          </a:p>
        </p:txBody>
      </p:sp>
      <p:sp>
        <p:nvSpPr>
          <p:cNvPr id="243" name="RHESSys (Regional Hydro-Ecological Simulation System) is a GIS-based, terrestrial ecohydrologic modeling framework designed to simulate carbon, water and nutrient fluxes at the watershed scale. RHESSys models the temporal and spatial variability of ecosy"/>
          <p:cNvSpPr txBox="1"/>
          <p:nvPr/>
        </p:nvSpPr>
        <p:spPr>
          <a:xfrm>
            <a:off x="1265379" y="1536699"/>
            <a:ext cx="17950403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00000"/>
              </a:lnSpc>
              <a:spcBef>
                <a:spcPts val="1200"/>
              </a:spcBef>
              <a:defRPr sz="2333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RHESSys (Regional Hydro-Ecological Simulation System) is a GIS-based, terrestrial ecohydrologic modeling framework designed to simulate carbon, water and nutrient fluxes at the watershed scale. RHESSys models the temporal and spatial variability of ecosystem processes and interactions at a daily time step over multiple years by combining a set of physically based process models and a methodology for partitioning and parameterizing the landscape.</a:t>
            </a:r>
          </a:p>
        </p:txBody>
      </p:sp>
      <p:sp>
        <p:nvSpPr>
          <p:cNvPr id="244" name="Band 1989, Band and Wood 1988…"/>
          <p:cNvSpPr txBox="1"/>
          <p:nvPr/>
        </p:nvSpPr>
        <p:spPr>
          <a:xfrm>
            <a:off x="1201471" y="3197432"/>
            <a:ext cx="11606065" cy="665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Band 1989, Band and Wood 1988</a:t>
            </a:r>
          </a:p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Band 1991; Band et al., 1991</a:t>
            </a:r>
          </a:p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Band, Patterson, Nemani, &amp; Running, 1993; </a:t>
            </a:r>
            <a:br/>
            <a:r>
              <a:t>Nemani, Running, Band, &amp; Peterson, 1993</a:t>
            </a:r>
          </a:p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Band, Mackay, Creed, Semkin, &amp; Jeffries, 1996;</a:t>
            </a:r>
            <a:br/>
            <a:r>
              <a:t>Creed, Band, Foster, Morrison, Nicolson, Semkin, &amp;Jeffries, 1997;</a:t>
            </a:r>
            <a:br/>
            <a:r>
              <a:t>Mackey and Band, 1997;</a:t>
            </a:r>
            <a:br/>
            <a:r>
              <a:t>Lammers et al. 1997</a:t>
            </a:r>
          </a:p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Band, Tague, Brun, Tecenbaum, &amp; Fernandes, 2000;</a:t>
            </a:r>
            <a:br/>
            <a:r>
              <a:t>Tague and Band, 2001;</a:t>
            </a:r>
            <a:br/>
            <a:r>
              <a:t>Band, Tague, Groffman, &amp; Belt, 2001;</a:t>
            </a:r>
            <a:br/>
            <a:r>
              <a:t>Tague and Band, 2001b</a:t>
            </a:r>
            <a:br/>
            <a:endParaRPr/>
          </a:p>
        </p:txBody>
      </p:sp>
      <p:grpSp>
        <p:nvGrpSpPr>
          <p:cNvPr id="247" name="Image"/>
          <p:cNvGrpSpPr/>
          <p:nvPr/>
        </p:nvGrpSpPr>
        <p:grpSpPr>
          <a:xfrm>
            <a:off x="13663573" y="3060309"/>
            <a:ext cx="6883401" cy="3937001"/>
            <a:chOff x="0" y="0"/>
            <a:chExt cx="6883400" cy="3937000"/>
          </a:xfrm>
        </p:grpSpPr>
        <p:pic>
          <p:nvPicPr>
            <p:cNvPr id="24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6629400" cy="3606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5" name="Image" descr="Imag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883400" cy="3937000"/>
            </a:xfrm>
            <a:prstGeom prst="rect">
              <a:avLst/>
            </a:prstGeom>
            <a:effectLst/>
          </p:spPr>
        </p:pic>
      </p:grpSp>
      <p:grpSp>
        <p:nvGrpSpPr>
          <p:cNvPr id="250" name="Image"/>
          <p:cNvGrpSpPr/>
          <p:nvPr/>
        </p:nvGrpSpPr>
        <p:grpSpPr>
          <a:xfrm>
            <a:off x="12512437" y="11146728"/>
            <a:ext cx="7553348" cy="2349824"/>
            <a:chOff x="0" y="0"/>
            <a:chExt cx="7553346" cy="2349822"/>
          </a:xfrm>
        </p:grpSpPr>
        <p:pic>
          <p:nvPicPr>
            <p:cNvPr id="249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00" y="88900"/>
              <a:ext cx="7299347" cy="201962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8" name="Image" descr="Imag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3347" cy="2349823"/>
            </a:xfrm>
            <a:prstGeom prst="rect">
              <a:avLst/>
            </a:prstGeom>
            <a:effectLst/>
          </p:spPr>
        </p:pic>
      </p:grpSp>
      <p:grpSp>
        <p:nvGrpSpPr>
          <p:cNvPr id="253" name="Image"/>
          <p:cNvGrpSpPr/>
          <p:nvPr/>
        </p:nvGrpSpPr>
        <p:grpSpPr>
          <a:xfrm>
            <a:off x="13314867" y="7060141"/>
            <a:ext cx="7161612" cy="2632737"/>
            <a:chOff x="0" y="0"/>
            <a:chExt cx="7161610" cy="2632736"/>
          </a:xfrm>
        </p:grpSpPr>
        <p:pic>
          <p:nvPicPr>
            <p:cNvPr id="252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000" y="88900"/>
              <a:ext cx="6907611" cy="230253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1" name="Image" descr="Image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7161611" cy="2632737"/>
            </a:xfrm>
            <a:prstGeom prst="rect">
              <a:avLst/>
            </a:prstGeom>
            <a:effectLst/>
          </p:spPr>
        </p:pic>
      </p:grpSp>
      <p:grpSp>
        <p:nvGrpSpPr>
          <p:cNvPr id="256" name="Image"/>
          <p:cNvGrpSpPr/>
          <p:nvPr/>
        </p:nvGrpSpPr>
        <p:grpSpPr>
          <a:xfrm>
            <a:off x="1741205" y="9988963"/>
            <a:ext cx="9067801" cy="3632201"/>
            <a:chOff x="0" y="0"/>
            <a:chExt cx="9067800" cy="3632200"/>
          </a:xfrm>
        </p:grpSpPr>
        <p:pic>
          <p:nvPicPr>
            <p:cNvPr id="255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7000" y="88900"/>
              <a:ext cx="8813800" cy="3302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4" name="Image" descr="Image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9067800" cy="3632200"/>
            </a:xfrm>
            <a:prstGeom prst="rect">
              <a:avLst/>
            </a:prstGeom>
            <a:effectLst/>
          </p:spPr>
        </p:pic>
      </p:grpSp>
      <p:sp>
        <p:nvSpPr>
          <p:cNvPr id="257" name="Distributed Hydrology Soil Vegetation Model (DHSVM) Wigmosta, Vail, &amp; Lettenmaier, 1994"/>
          <p:cNvSpPr txBox="1"/>
          <p:nvPr/>
        </p:nvSpPr>
        <p:spPr>
          <a:xfrm>
            <a:off x="13422470" y="9755036"/>
            <a:ext cx="7365607" cy="1328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/>
            </a:pPr>
            <a:r>
              <a:t>Distributed Hydrology Soil Vegetation Model (</a:t>
            </a:r>
            <a:r>
              <a:rPr b="1"/>
              <a:t>DHSVM</a:t>
            </a:r>
            <a:r>
              <a:t>)</a:t>
            </a:r>
            <a:br/>
            <a:r>
              <a:t>Wigmosta, Vail, &amp; Lettenmaier, 1994 </a:t>
            </a:r>
            <a:endParaRPr sz="1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58" name="N cycling and export"/>
          <p:cNvSpPr/>
          <p:nvPr/>
        </p:nvSpPr>
        <p:spPr>
          <a:xfrm>
            <a:off x="7472929" y="10175488"/>
            <a:ext cx="3181959" cy="487959"/>
          </a:xfrm>
          <a:prstGeom prst="rect">
            <a:avLst/>
          </a:prstGeom>
          <a:solidFill>
            <a:schemeClr val="accent6">
              <a:lumOff val="1616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3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N cycling and export </a:t>
            </a:r>
          </a:p>
        </p:txBody>
      </p:sp>
      <p:sp>
        <p:nvSpPr>
          <p:cNvPr id="259" name="Event controls (tecfiles)"/>
          <p:cNvSpPr/>
          <p:nvPr/>
        </p:nvSpPr>
        <p:spPr>
          <a:xfrm>
            <a:off x="16071958" y="11146056"/>
            <a:ext cx="3949377" cy="487958"/>
          </a:xfrm>
          <a:prstGeom prst="rect">
            <a:avLst/>
          </a:prstGeom>
          <a:solidFill>
            <a:schemeClr val="accent6">
              <a:lumOff val="1616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3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Event controls (tecfiles)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locations_new.jpg" descr="locations_ne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48" y="2251917"/>
            <a:ext cx="14573870" cy="10930403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Information provided by Naomi Tague [https://tagueteamlab.org/portfolio/where-is-rhessys-being-used/]"/>
          <p:cNvSpPr txBox="1"/>
          <p:nvPr/>
        </p:nvSpPr>
        <p:spPr>
          <a:xfrm>
            <a:off x="16751921" y="2445008"/>
            <a:ext cx="4818690" cy="214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900"/>
            </a:pPr>
            <a:r>
              <a:t>Information provided by Naomi Tague</a:t>
            </a:r>
            <a:br/>
            <a:r>
              <a:t>[</a:t>
            </a:r>
            <a:r>
              <a:rPr u="sng">
                <a:hlinkClick r:id="rId3"/>
              </a:rPr>
              <a:t>https://tagueteamlab.org/portfolio/where-is-rhessys-being-used/</a:t>
            </a:r>
            <a:r>
              <a:t>]</a:t>
            </a:r>
          </a:p>
        </p:txBody>
      </p:sp>
      <p:sp>
        <p:nvSpPr>
          <p:cNvPr id="263" name="RHESSys catchments"/>
          <p:cNvSpPr txBox="1">
            <a:spLocks noGrp="1"/>
          </p:cNvSpPr>
          <p:nvPr>
            <p:ph type="title"/>
          </p:nvPr>
        </p:nvSpPr>
        <p:spPr>
          <a:xfrm>
            <a:off x="1206500" y="1778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t>RHESSys catchments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th.jpeg" descr="th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27" y="1980414"/>
            <a:ext cx="2248925" cy="1684322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RHESSys community"/>
          <p:cNvSpPr txBox="1">
            <a:spLocks noGrp="1"/>
          </p:cNvSpPr>
          <p:nvPr>
            <p:ph type="title"/>
          </p:nvPr>
        </p:nvSpPr>
        <p:spPr>
          <a:xfrm>
            <a:off x="1206500" y="1778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t>RHESSys community</a:t>
            </a:r>
          </a:p>
        </p:txBody>
      </p:sp>
      <p:pic>
        <p:nvPicPr>
          <p:cNvPr id="267" name="1280px-Map_of_USA_States_with_names_white.svg.png" descr="1280px-Map_of_USA_States_with_names_white.svg.png"/>
          <p:cNvPicPr>
            <a:picLocks noChangeAspect="1"/>
          </p:cNvPicPr>
          <p:nvPr/>
        </p:nvPicPr>
        <p:blipFill>
          <a:blip r:embed="rId3">
            <a:alphaModFix amt="55452"/>
          </a:blip>
          <a:stretch>
            <a:fillRect/>
          </a:stretch>
        </p:blipFill>
        <p:spPr>
          <a:xfrm>
            <a:off x="2493060" y="1581953"/>
            <a:ext cx="18312516" cy="11001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th.jpeg" descr="th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2150" y="5899807"/>
            <a:ext cx="1951403" cy="3449948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Line"/>
          <p:cNvSpPr/>
          <p:nvPr/>
        </p:nvSpPr>
        <p:spPr>
          <a:xfrm flipH="1">
            <a:off x="17228114" y="4323214"/>
            <a:ext cx="3147113" cy="1339578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70" name="th.jpeg" descr="th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05" y="7545364"/>
            <a:ext cx="1900731" cy="1900731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Line"/>
          <p:cNvSpPr/>
          <p:nvPr/>
        </p:nvSpPr>
        <p:spPr>
          <a:xfrm>
            <a:off x="2545408" y="5883116"/>
            <a:ext cx="1817409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2" name="Line"/>
          <p:cNvSpPr/>
          <p:nvPr/>
        </p:nvSpPr>
        <p:spPr>
          <a:xfrm flipV="1">
            <a:off x="2461795" y="7814265"/>
            <a:ext cx="1340727" cy="368916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3" name="Line"/>
          <p:cNvSpPr/>
          <p:nvPr/>
        </p:nvSpPr>
        <p:spPr>
          <a:xfrm>
            <a:off x="2840478" y="2488487"/>
            <a:ext cx="2832494" cy="557672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74" name="th.jpeg" descr="th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26" y="4995297"/>
            <a:ext cx="1788890" cy="1775639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Line"/>
          <p:cNvSpPr/>
          <p:nvPr/>
        </p:nvSpPr>
        <p:spPr>
          <a:xfrm flipH="1" flipV="1">
            <a:off x="17239348" y="6505790"/>
            <a:ext cx="3156558" cy="87454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76" name="th.jpeg" descr="th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42090" y="3371085"/>
            <a:ext cx="2384285" cy="1775639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Line"/>
          <p:cNvSpPr/>
          <p:nvPr/>
        </p:nvSpPr>
        <p:spPr>
          <a:xfrm flipH="1">
            <a:off x="14412634" y="2992393"/>
            <a:ext cx="366891" cy="3570606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78" name="th.jpeg" descr="th.jpe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79149" y="893739"/>
            <a:ext cx="1808034" cy="1800404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Line"/>
          <p:cNvSpPr/>
          <p:nvPr/>
        </p:nvSpPr>
        <p:spPr>
          <a:xfrm flipH="1" flipV="1">
            <a:off x="17001222" y="7560954"/>
            <a:ext cx="2337830" cy="1817388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80" name="th.jpeg" descr="th.jpe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71048" y="9546797"/>
            <a:ext cx="2537877" cy="19007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RHESSys coding community"/>
          <p:cNvSpPr txBox="1">
            <a:spLocks noGrp="1"/>
          </p:cNvSpPr>
          <p:nvPr>
            <p:ph type="title"/>
          </p:nvPr>
        </p:nvSpPr>
        <p:spPr>
          <a:xfrm>
            <a:off x="1206500" y="1778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t>RHESSys coding community</a:t>
            </a:r>
          </a:p>
        </p:txBody>
      </p:sp>
      <p:grpSp>
        <p:nvGrpSpPr>
          <p:cNvPr id="306" name="Group"/>
          <p:cNvGrpSpPr/>
          <p:nvPr/>
        </p:nvGrpSpPr>
        <p:grpSpPr>
          <a:xfrm>
            <a:off x="901406" y="2024603"/>
            <a:ext cx="8238097" cy="10439764"/>
            <a:chOff x="0" y="0"/>
            <a:chExt cx="8238096" cy="10439762"/>
          </a:xfrm>
        </p:grpSpPr>
        <p:pic>
          <p:nvPicPr>
            <p:cNvPr id="30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25" y="1039875"/>
              <a:ext cx="8225672" cy="5138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225671" cy="1120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5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352" y="6277967"/>
              <a:ext cx="7197458" cy="41617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0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8230" y="6471771"/>
            <a:ext cx="10948855" cy="6982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6432" y="5435451"/>
            <a:ext cx="11015121" cy="912081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Line"/>
          <p:cNvSpPr/>
          <p:nvPr/>
        </p:nvSpPr>
        <p:spPr>
          <a:xfrm>
            <a:off x="12373162" y="2729795"/>
            <a:ext cx="1" cy="2581417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0" name="Line"/>
          <p:cNvSpPr/>
          <p:nvPr/>
        </p:nvSpPr>
        <p:spPr>
          <a:xfrm>
            <a:off x="9257326" y="2681755"/>
            <a:ext cx="3193415" cy="1"/>
          </a:xfrm>
          <a:prstGeom prst="line">
            <a:avLst/>
          </a:prstGeom>
          <a:ln w="152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1" name="One of the branches that is adapted to East Coast environments and projects"/>
          <p:cNvSpPr txBox="1"/>
          <p:nvPr/>
        </p:nvSpPr>
        <p:spPr>
          <a:xfrm>
            <a:off x="12966383" y="2117920"/>
            <a:ext cx="8757399" cy="1127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One of the branches that is adapted to East Coast environments and projects</a:t>
            </a:r>
          </a:p>
        </p:txBody>
      </p:sp>
      <p:sp>
        <p:nvSpPr>
          <p:cNvPr id="312" name="Refining hydrology and ecosystem interactions…"/>
          <p:cNvSpPr txBox="1"/>
          <p:nvPr/>
        </p:nvSpPr>
        <p:spPr>
          <a:xfrm>
            <a:off x="13440274" y="3451520"/>
            <a:ext cx="8373517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Refining hydrology and ecosystem interactions</a:t>
            </a:r>
          </a:p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Improving model for urban catchments</a:t>
            </a:r>
          </a:p>
          <a:p>
            <a:pPr marL="381000" indent="-3810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  <a:defRPr sz="30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Making technical improvements </a:t>
            </a:r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8311" y="11289241"/>
            <a:ext cx="5235274" cy="2352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2000</Words>
  <Application>Microsoft Macintosh PowerPoint</Application>
  <PresentationFormat>Custom</PresentationFormat>
  <Paragraphs>351</Paragraphs>
  <Slides>28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Gill Sans</vt:lpstr>
      <vt:lpstr>Helvetica</vt:lpstr>
      <vt:lpstr>Helvetica Neue</vt:lpstr>
      <vt:lpstr>Helvetica Neue Medium</vt:lpstr>
      <vt:lpstr>Helvetica Neue Thin</vt:lpstr>
      <vt:lpstr>Times New Roman</vt:lpstr>
      <vt:lpstr>Times Roman</vt:lpstr>
      <vt:lpstr>21_BasicWhite</vt:lpstr>
      <vt:lpstr>RHESSys history, community, &amp; processes </vt:lpstr>
      <vt:lpstr>RHESSys (brief) history</vt:lpstr>
      <vt:lpstr>RHESSys (brief) history</vt:lpstr>
      <vt:lpstr>RHESSys (brief) history</vt:lpstr>
      <vt:lpstr>RHESSys (brief) history</vt:lpstr>
      <vt:lpstr>RHESSys (brief) history</vt:lpstr>
      <vt:lpstr>RHESSys catchments</vt:lpstr>
      <vt:lpstr>RHESSys community</vt:lpstr>
      <vt:lpstr>RHESSys coding community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RHESSys history, community, &amp; processes </dc:title>
  <cp:lastModifiedBy>Lin, Hao Ran Laurence (hl8vq)</cp:lastModifiedBy>
  <cp:revision>1</cp:revision>
  <dcterms:modified xsi:type="dcterms:W3CDTF">2020-09-08T15:36:47Z</dcterms:modified>
</cp:coreProperties>
</file>